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E_FF461B29.xml" ContentType="application/vnd.ms-powerpoint.comments+xml"/>
  <Override PartName="/ppt/notesSlides/notesSlide2.xml" ContentType="application/vnd.openxmlformats-officedocument.presentationml.notesSlide+xml"/>
  <Override PartName="/ppt/comments/modernComment_116_DE1FA80B.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5_17F415CA.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5"/>
  </p:notesMasterIdLst>
  <p:sldIdLst>
    <p:sldId id="256" r:id="rId5"/>
    <p:sldId id="257" r:id="rId6"/>
    <p:sldId id="275" r:id="rId7"/>
    <p:sldId id="258" r:id="rId8"/>
    <p:sldId id="271" r:id="rId9"/>
    <p:sldId id="266" r:id="rId10"/>
    <p:sldId id="267" r:id="rId11"/>
    <p:sldId id="272" r:id="rId12"/>
    <p:sldId id="268" r:id="rId13"/>
    <p:sldId id="259" r:id="rId14"/>
    <p:sldId id="270" r:id="rId15"/>
    <p:sldId id="274" r:id="rId16"/>
    <p:sldId id="278" r:id="rId17"/>
    <p:sldId id="281" r:id="rId18"/>
    <p:sldId id="284" r:id="rId19"/>
    <p:sldId id="287" r:id="rId20"/>
    <p:sldId id="288" r:id="rId21"/>
    <p:sldId id="282" r:id="rId22"/>
    <p:sldId id="283" r:id="rId23"/>
    <p:sldId id="277" r:id="rId24"/>
  </p:sldIdLst>
  <p:sldSz cx="18288000" cy="10287000"/>
  <p:notesSz cx="6858000" cy="9144000"/>
  <p:embeddedFontLst>
    <p:embeddedFont>
      <p:font typeface="Bebas Neue" panose="020B0606020202050201" pitchFamily="34" charset="0"/>
      <p:regular r:id="rId26"/>
    </p:embeddedFont>
    <p:embeddedFont>
      <p:font typeface="Proxima Nova" panose="020B0604020202020204" charset="0"/>
      <p:regular r:id="rId27"/>
    </p:embeddedFont>
    <p:embeddedFont>
      <p:font typeface="Segoe UI" panose="020B0502040204020203" pitchFamily="3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546112-706E-8393-4B39-1BF580C86C04}" name="Singhaniya, Meghavi" initials="MS" userId="S::ms89872@my.utexas.edu::d4bd167b-a177-4c2f-95f5-d3cef79ed549" providerId="AD"/>
  <p188:author id="{04BE532F-A044-B270-B583-001F60464F3D}" name="Guest User" initials="GU" userId="S::urn:spo:anon#9706d1f6c9f57c09f89ef296f46585f78dde1bfb7063c343d1b07dfdda85fc1a::" providerId="AD"/>
  <p188:author id="{1B4F419A-5359-4096-3BE2-3C57D90C25AE}" name="Vaishnavi Ganesh" initials="VG" userId="S::vaishnavi.ganesh@my.utexas.edu::8ca7b620-8674-4a41-806a-ed74f23b2ef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BAC3"/>
    <a:srgbClr val="6318F2"/>
    <a:srgbClr val="C0E7EA"/>
    <a:srgbClr val="65BCA9"/>
    <a:srgbClr val="2D3541"/>
    <a:srgbClr val="CAEBEE"/>
    <a:srgbClr val="9EDEF0"/>
    <a:srgbClr val="31BBDF"/>
    <a:srgbClr val="40F5FD"/>
    <a:srgbClr val="3CB3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AECDA-EFC5-44C0-D7F5-4C6E589A7DEE}" v="19" dt="2024-02-23T00:00:51.522"/>
    <p1510:client id="{1F4EF569-0F97-7981-96B0-A9C833776C7C}" v="1559" dt="2024-02-23T05:02:35.740"/>
    <p1510:client id="{43F45E26-A608-9C2D-C656-9FFDCB443D83}" v="500" dt="2024-02-23T19:21:03.757"/>
    <p1510:client id="{4FA5E9ED-A11B-5BD5-88A9-1BBBEBEB455F}" v="1" dt="2024-02-23T21:11:02.618"/>
    <p1510:client id="{63D96EF1-95DB-91DC-3F6B-143A16CD666B}" v="689" dt="2024-02-23T17:03:35.721"/>
    <p1510:client id="{6406BB1B-CFC1-540D-3268-4AA67A9DBD79}" v="3" dt="2024-02-23T01:23:33.059"/>
    <p1510:client id="{8D24459C-206C-4637-B6D9-F7403D4799D9}" v="4427" vWet="4429" dt="2024-02-23T20:26:48.432"/>
    <p1510:client id="{A4654014-70C6-361E-A52E-1CD92E4AED1E}" v="334" dt="2024-02-23T07:30:08.950"/>
    <p1510:client id="{B81F2B01-ED02-358D-73DF-6DA312AA7AEE}" v="2" dt="2024-02-23T03:40:51.246"/>
    <p1510:client id="{C1EEE997-8851-905F-674C-8442ECF83CD6}" v="2743" dt="2024-02-23T01:19:37.046"/>
    <p1510:client id="{C308D15A-E5C3-936A-8EC2-DA885BA9C9C1}" v="207" dt="2024-02-23T16:45:20.329"/>
    <p1510:client id="{DB1ED004-39BC-8D12-8B27-F285E16A9CD9}" v="35" dt="2024-02-23T17:20:14.394"/>
    <p1510:client id="{E446D69C-5C1E-C4B8-B04B-BA83DD397E98}" v="16" dt="2024-02-23T21:24:05.473"/>
    <p1510:client id="{E5F00608-AE6E-4094-873D-1D3C8ACE25E4}" v="4037" dt="2024-02-23T20:26:55.060"/>
    <p1510:client id="{E820A3CE-FA1A-36F3-B18F-A0DA4CF5B214}" v="48" dt="2024-02-22T23:55:15.231"/>
    <p1510:client id="{E8E9F4E0-6997-0BA5-C50E-C2C306A855D4}" v="2057" dt="2024-02-23T20:06:24.005"/>
    <p1510:client id="{EF3190E9-33D4-DB7C-CF5E-6E6521B9586C}" v="25" dt="2024-02-23T17:55:02.7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84"/>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omments/modernComment_10E_FF461B29.xml><?xml version="1.0" encoding="utf-8"?>
<p188:cmLst xmlns:a="http://schemas.openxmlformats.org/drawingml/2006/main" xmlns:r="http://schemas.openxmlformats.org/officeDocument/2006/relationships" xmlns:p188="http://schemas.microsoft.com/office/powerpoint/2018/8/main">
  <p188:cm id="{682A0ECE-B19A-4CEB-9402-1914F8AF377D}" authorId="{04BE532F-A044-B270-B583-001F60464F3D}" status="resolved" created="2024-02-23T03:40:01.009" complete="100000">
    <ac:deMkLst xmlns:ac="http://schemas.microsoft.com/office/drawing/2013/main/command">
      <pc:docMk xmlns:pc="http://schemas.microsoft.com/office/powerpoint/2013/main/command"/>
      <pc:sldMk xmlns:pc="http://schemas.microsoft.com/office/powerpoint/2013/main/command" cId="4282784553" sldId="270"/>
      <ac:spMk id="3" creationId="{3EF1E226-8D60-78C9-1071-3BD5C06C4B3C}"/>
    </ac:deMkLst>
    <p188:txBody>
      <a:bodyPr/>
      <a:lstStyle/>
      <a:p>
        <a:r>
          <a:rPr lang="en-US"/>
          <a:t>Add beneficiary and providers ( we need to explain concept and paste nbetwork picture</a:t>
        </a:r>
      </a:p>
    </p188:txBody>
  </p188:cm>
  <p188:cm id="{74B30904-22B6-488E-A03B-BD67918C0B2A}" authorId="{04BE532F-A044-B270-B583-001F60464F3D}" status="resolved" created="2024-02-23T03:55:36.575" complete="100000">
    <pc:sldMkLst xmlns:pc="http://schemas.microsoft.com/office/powerpoint/2013/main/command">
      <pc:docMk/>
      <pc:sldMk cId="4282784553" sldId="270"/>
    </pc:sldMkLst>
    <p188:txBody>
      <a:bodyPr/>
      <a:lstStyle/>
      <a:p>
        <a:r>
          <a:rPr lang="en-US"/>
          <a:t>I have 2 table, explain metrics</a:t>
        </a:r>
      </a:p>
    </p188:txBody>
  </p188:cm>
  <p188:cm id="{3C4D9116-641D-43AD-B783-F8865388ECDE}" authorId="{1B4F419A-5359-4096-3BE2-3C57D90C25AE}" status="resolved" created="2024-02-23T18:36:05.208" complete="100000">
    <ac:deMkLst xmlns:ac="http://schemas.microsoft.com/office/drawing/2013/main/command">
      <pc:docMk xmlns:pc="http://schemas.microsoft.com/office/powerpoint/2013/main/command"/>
      <pc:sldMk xmlns:pc="http://schemas.microsoft.com/office/powerpoint/2013/main/command" cId="4282784553" sldId="270"/>
      <ac:spMk id="3" creationId="{3EF1E226-8D60-78C9-1071-3BD5C06C4B3C}"/>
    </ac:deMkLst>
    <p188:txBody>
      <a:bodyPr/>
      <a:lstStyle/>
      <a:p>
        <a:r>
          <a:rPr lang="en-US"/>
          <a:t>Add a  dummy bipartite graph between benefeciaries and the providers
Also show connection between benefeciaries, attending physicians and operating physicians
Features used from Provider Benefecirary graph:
Degree
Closeness Centrality
EigenVector Centrality
Birank – Explain this in detail as to why we preferred this over pagerank?
Features used from Attending Physician Benefecirary graph:
Degree
Closeness Centrality
EigenVector Centrality
Birank
</a:t>
        </a:r>
      </a:p>
    </p188:txBody>
  </p188:cm>
</p188:cmLst>
</file>

<file path=ppt/comments/modernComment_115_17F415CA.xml><?xml version="1.0" encoding="utf-8"?>
<p188:cmLst xmlns:a="http://schemas.openxmlformats.org/drawingml/2006/main" xmlns:r="http://schemas.openxmlformats.org/officeDocument/2006/relationships" xmlns:p188="http://schemas.microsoft.com/office/powerpoint/2018/8/main">
  <p188:cm id="{912F41B0-C9EA-41FC-907D-259298D6717B}" authorId="{1B4F419A-5359-4096-3BE2-3C57D90C25AE}" status="resolved" created="2024-02-23T05:20:22.689" complete="100000">
    <pc:sldMkLst xmlns:pc="http://schemas.microsoft.com/office/powerpoint/2013/main/command">
      <pc:docMk/>
      <pc:sldMk cId="401872330" sldId="277"/>
    </pc:sldMkLst>
    <p188:txBody>
      <a:bodyPr/>
      <a:lstStyle/>
      <a:p>
        <a:r>
          <a:rPr lang="en-US"/>
          <a:t>Going forward - leuven, liden algorithms to be added, infotrap and random walk - refer article. Explore clique and core options as well</a:t>
        </a:r>
      </a:p>
    </p188:txBody>
  </p188:cm>
</p188:cmLst>
</file>

<file path=ppt/comments/modernComment_116_DE1FA80B.xml><?xml version="1.0" encoding="utf-8"?>
<p188:cmLst xmlns:a="http://schemas.openxmlformats.org/drawingml/2006/main" xmlns:r="http://schemas.openxmlformats.org/officeDocument/2006/relationships" xmlns:p188="http://schemas.microsoft.com/office/powerpoint/2018/8/main">
  <p188:cm id="{8A83D526-05D4-4037-BB10-52F4EBC3BCC6}" authorId="{1B4F419A-5359-4096-3BE2-3C57D90C25AE}" status="resolved" created="2024-02-23T05:47:26.536" complete="100000">
    <ac:deMkLst xmlns:ac="http://schemas.microsoft.com/office/drawing/2013/main/command">
      <pc:docMk xmlns:pc="http://schemas.microsoft.com/office/powerpoint/2013/main/command"/>
      <pc:sldMk xmlns:pc="http://schemas.microsoft.com/office/powerpoint/2013/main/command" cId="3726616587" sldId="278"/>
      <ac:picMk id="15" creationId="{8AA9111E-047E-949D-A51C-2E99C6822484}"/>
    </ac:deMkLst>
    <p188:txBody>
      <a:bodyPr/>
      <a:lstStyle/>
      <a:p>
        <a:r>
          <a:rPr lang="en-US"/>
          <a:t>4 providers to be circled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6E0A3-C3CF-448C-BA96-79B8EB62B9DB}"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5FF4EF22-CF21-4070-A6F7-E5B3CE570DA3}">
      <dgm:prSet phldrT="[Text]" custT="1"/>
      <dgm:spPr>
        <a:solidFill>
          <a:srgbClr val="C0E7EA"/>
        </a:solidFill>
        <a:ln>
          <a:solidFill>
            <a:srgbClr val="CAEBEE"/>
          </a:solidFill>
        </a:ln>
      </dgm:spPr>
      <dgm:t>
        <a:bodyPr/>
        <a:lstStyle/>
        <a:p>
          <a:pPr algn="ctr"/>
          <a:endParaRPr lang="en-US" sz="2400" b="1">
            <a:solidFill>
              <a:srgbClr val="48BAC3"/>
            </a:solidFill>
          </a:endParaRPr>
        </a:p>
      </dgm:t>
    </dgm:pt>
    <dgm:pt modelId="{D5486BFA-EB25-4475-9805-2F294C7EE0A7}" type="sibTrans" cxnId="{5EA4C7AB-9D38-408C-A672-6A435A26A3D4}">
      <dgm:prSet/>
      <dgm:spPr/>
      <dgm:t>
        <a:bodyPr/>
        <a:lstStyle/>
        <a:p>
          <a:endParaRPr lang="en-IN"/>
        </a:p>
      </dgm:t>
    </dgm:pt>
    <dgm:pt modelId="{5A466AC1-56C1-4B33-B276-12780F743DB0}" type="parTrans" cxnId="{5EA4C7AB-9D38-408C-A672-6A435A26A3D4}">
      <dgm:prSet/>
      <dgm:spPr/>
      <dgm:t>
        <a:bodyPr/>
        <a:lstStyle/>
        <a:p>
          <a:endParaRPr lang="en-IN"/>
        </a:p>
      </dgm:t>
    </dgm:pt>
    <dgm:pt modelId="{CEE5B218-ECA7-467C-ACD5-23FE885B70ED}">
      <dgm:prSet/>
      <dgm:spPr>
        <a:ln>
          <a:solidFill>
            <a:srgbClr val="CAEBEE"/>
          </a:solidFill>
        </a:ln>
      </dgm:spPr>
      <dgm:t>
        <a:bodyPr/>
        <a:lstStyle/>
        <a:p>
          <a:r>
            <a:rPr lang="en-US" b="1">
              <a:solidFill>
                <a:srgbClr val="48BAC3"/>
              </a:solidFill>
            </a:rPr>
            <a:t>AUC: </a:t>
          </a:r>
          <a:r>
            <a:rPr lang="en-US" b="1">
              <a:solidFill>
                <a:srgbClr val="002060"/>
              </a:solidFill>
            </a:rPr>
            <a:t>0.68</a:t>
          </a:r>
          <a:endParaRPr lang="en-US"/>
        </a:p>
      </dgm:t>
    </dgm:pt>
    <dgm:pt modelId="{9EA38020-7B63-4A6D-ABB0-99F7ADB04D41}" type="sibTrans" cxnId="{E27FBA90-83BA-4BBB-A512-95D8C177041B}">
      <dgm:prSet/>
      <dgm:spPr/>
      <dgm:t>
        <a:bodyPr/>
        <a:lstStyle/>
        <a:p>
          <a:endParaRPr lang="en-US"/>
        </a:p>
      </dgm:t>
    </dgm:pt>
    <dgm:pt modelId="{92395A18-B121-4494-A61C-A0260E6D1B81}" type="parTrans" cxnId="{E27FBA90-83BA-4BBB-A512-95D8C177041B}">
      <dgm:prSet/>
      <dgm:spPr/>
      <dgm:t>
        <a:bodyPr/>
        <a:lstStyle/>
        <a:p>
          <a:endParaRPr lang="en-US"/>
        </a:p>
      </dgm:t>
    </dgm:pt>
    <dgm:pt modelId="{FD6D5DB6-DA23-4ED6-B06C-F899C4807E01}">
      <dgm:prSet/>
      <dgm:spPr>
        <a:ln>
          <a:solidFill>
            <a:srgbClr val="CAEBEE"/>
          </a:solidFill>
        </a:ln>
      </dgm:spPr>
      <dgm:t>
        <a:bodyPr/>
        <a:lstStyle/>
        <a:p>
          <a:r>
            <a:rPr lang="en-US" b="1">
              <a:solidFill>
                <a:srgbClr val="48BAC3"/>
              </a:solidFill>
            </a:rPr>
            <a:t>Top Features: </a:t>
          </a:r>
          <a:r>
            <a:rPr lang="en-US" b="1">
              <a:solidFill>
                <a:srgbClr val="002060"/>
              </a:solidFill>
            </a:rPr>
            <a:t>Claim amt reimbursed Deductible amt paid, Location </a:t>
          </a:r>
        </a:p>
      </dgm:t>
    </dgm:pt>
    <dgm:pt modelId="{C9E6A1B0-F994-431B-B84F-E7295D5DB68D}" type="sibTrans" cxnId="{A89DA89A-A04D-4ED2-B027-E4385592CA49}">
      <dgm:prSet/>
      <dgm:spPr/>
      <dgm:t>
        <a:bodyPr/>
        <a:lstStyle/>
        <a:p>
          <a:endParaRPr lang="en-US"/>
        </a:p>
      </dgm:t>
    </dgm:pt>
    <dgm:pt modelId="{5DE94CCB-DB64-464D-8EFC-49FB0191BB2F}" type="parTrans" cxnId="{A89DA89A-A04D-4ED2-B027-E4385592CA49}">
      <dgm:prSet/>
      <dgm:spPr/>
      <dgm:t>
        <a:bodyPr/>
        <a:lstStyle/>
        <a:p>
          <a:endParaRPr lang="en-US"/>
        </a:p>
      </dgm:t>
    </dgm:pt>
    <dgm:pt modelId="{FF498F6A-A009-4B8A-A733-044380B29C7A}">
      <dgm:prSet phldrT="[Text]" custT="1"/>
      <dgm:spPr>
        <a:solidFill>
          <a:srgbClr val="C0E7EA"/>
        </a:solidFill>
        <a:ln>
          <a:solidFill>
            <a:srgbClr val="CAEBEE"/>
          </a:solidFill>
        </a:ln>
      </dgm:spPr>
      <dgm:t>
        <a:bodyPr/>
        <a:lstStyle/>
        <a:p>
          <a:pPr algn="ctr"/>
          <a:endParaRPr lang="en-IN" sz="2400" b="1">
            <a:solidFill>
              <a:srgbClr val="48BAC3"/>
            </a:solidFill>
          </a:endParaRPr>
        </a:p>
      </dgm:t>
    </dgm:pt>
    <dgm:pt modelId="{2EEE3831-4C24-465B-ADC2-16E4EC31BBEB}" type="sibTrans" cxnId="{D773E959-BB06-41D6-A027-2F9C0FFBD353}">
      <dgm:prSet/>
      <dgm:spPr/>
      <dgm:t>
        <a:bodyPr/>
        <a:lstStyle/>
        <a:p>
          <a:endParaRPr lang="en-IN"/>
        </a:p>
      </dgm:t>
    </dgm:pt>
    <dgm:pt modelId="{5F0104B1-42BA-4998-88A1-2E53F122EA64}" type="parTrans" cxnId="{D773E959-BB06-41D6-A027-2F9C0FFBD353}">
      <dgm:prSet/>
      <dgm:spPr/>
      <dgm:t>
        <a:bodyPr/>
        <a:lstStyle/>
        <a:p>
          <a:endParaRPr lang="en-IN"/>
        </a:p>
      </dgm:t>
    </dgm:pt>
    <dgm:pt modelId="{2375D4C8-24B0-45BD-BAE7-60DE3A9FE4AB}">
      <dgm:prSet/>
      <dgm:spPr>
        <a:ln>
          <a:solidFill>
            <a:srgbClr val="CAEBEE"/>
          </a:solidFill>
        </a:ln>
      </dgm:spPr>
      <dgm:t>
        <a:bodyPr/>
        <a:lstStyle/>
        <a:p>
          <a:r>
            <a:rPr lang="en-US" b="1">
              <a:solidFill>
                <a:srgbClr val="48BAC3"/>
              </a:solidFill>
            </a:rPr>
            <a:t>AUC: </a:t>
          </a:r>
          <a:r>
            <a:rPr lang="en-US" b="1">
              <a:solidFill>
                <a:srgbClr val="002060"/>
              </a:solidFill>
            </a:rPr>
            <a:t>0.92</a:t>
          </a:r>
          <a:endParaRPr lang="en-US"/>
        </a:p>
      </dgm:t>
    </dgm:pt>
    <dgm:pt modelId="{4F07091D-4885-40AB-8507-688D2ADF7F32}" type="sibTrans" cxnId="{3829082F-E4F9-452E-97D1-63CCC6BB7B0C}">
      <dgm:prSet/>
      <dgm:spPr/>
      <dgm:t>
        <a:bodyPr/>
        <a:lstStyle/>
        <a:p>
          <a:endParaRPr lang="en-US"/>
        </a:p>
      </dgm:t>
    </dgm:pt>
    <dgm:pt modelId="{D2CBAF5E-A562-49DF-94C2-8BF9053A929D}" type="parTrans" cxnId="{3829082F-E4F9-452E-97D1-63CCC6BB7B0C}">
      <dgm:prSet/>
      <dgm:spPr/>
      <dgm:t>
        <a:bodyPr/>
        <a:lstStyle/>
        <a:p>
          <a:endParaRPr lang="en-US"/>
        </a:p>
      </dgm:t>
    </dgm:pt>
    <dgm:pt modelId="{38E6198A-BF0D-4B96-A385-DCB13B8F76FA}">
      <dgm:prSet/>
      <dgm:spPr>
        <a:ln>
          <a:solidFill>
            <a:srgbClr val="CAEBEE"/>
          </a:solidFill>
        </a:ln>
      </dgm:spPr>
      <dgm:t>
        <a:bodyPr/>
        <a:lstStyle/>
        <a:p>
          <a:r>
            <a:rPr lang="en-US" b="1">
              <a:solidFill>
                <a:srgbClr val="48BAC3"/>
              </a:solidFill>
            </a:rPr>
            <a:t>Top Features: </a:t>
          </a:r>
          <a:r>
            <a:rPr lang="en-US" b="1">
              <a:solidFill>
                <a:srgbClr val="002060"/>
              </a:solidFill>
            </a:rPr>
            <a:t>Provider degree centrality &amp; Bi-rank</a:t>
          </a:r>
          <a:endParaRPr lang="en-IN">
            <a:solidFill>
              <a:srgbClr val="002060"/>
            </a:solidFill>
          </a:endParaRPr>
        </a:p>
      </dgm:t>
    </dgm:pt>
    <dgm:pt modelId="{89DF421B-F21C-4BF4-8FB1-53F1DD0C6367}" type="sibTrans" cxnId="{5FD0C80B-D103-43F9-BBF8-49271EC5C0D2}">
      <dgm:prSet/>
      <dgm:spPr/>
      <dgm:t>
        <a:bodyPr/>
        <a:lstStyle/>
        <a:p>
          <a:endParaRPr lang="en-US"/>
        </a:p>
      </dgm:t>
    </dgm:pt>
    <dgm:pt modelId="{C59372D7-3731-4567-AC73-692190AB6DF9}" type="parTrans" cxnId="{5FD0C80B-D103-43F9-BBF8-49271EC5C0D2}">
      <dgm:prSet/>
      <dgm:spPr/>
      <dgm:t>
        <a:bodyPr/>
        <a:lstStyle/>
        <a:p>
          <a:endParaRPr lang="en-US"/>
        </a:p>
      </dgm:t>
    </dgm:pt>
    <dgm:pt modelId="{1110AE4F-619A-4C65-AB45-86C5D9A332B3}">
      <dgm:prSet phldrT="[Text]" custT="1"/>
      <dgm:spPr>
        <a:solidFill>
          <a:srgbClr val="C0E7EA"/>
        </a:solidFill>
        <a:ln>
          <a:solidFill>
            <a:srgbClr val="CAEBEE"/>
          </a:solidFill>
        </a:ln>
      </dgm:spPr>
      <dgm:t>
        <a:bodyPr/>
        <a:lstStyle/>
        <a:p>
          <a:endParaRPr lang="en-US" sz="2400" b="1">
            <a:solidFill>
              <a:srgbClr val="002060"/>
            </a:solidFill>
          </a:endParaRPr>
        </a:p>
      </dgm:t>
    </dgm:pt>
    <dgm:pt modelId="{8B20B91B-909D-44F8-8466-E750D7183291}" type="sibTrans" cxnId="{922AED1B-57C6-429A-AAE6-8F36F50E7E5D}">
      <dgm:prSet/>
      <dgm:spPr/>
      <dgm:t>
        <a:bodyPr/>
        <a:lstStyle/>
        <a:p>
          <a:endParaRPr lang="en-IN"/>
        </a:p>
      </dgm:t>
    </dgm:pt>
    <dgm:pt modelId="{B90A1D37-6AB1-43C5-A7CB-25829C1EC610}" type="parTrans" cxnId="{922AED1B-57C6-429A-AAE6-8F36F50E7E5D}">
      <dgm:prSet/>
      <dgm:spPr/>
      <dgm:t>
        <a:bodyPr/>
        <a:lstStyle/>
        <a:p>
          <a:endParaRPr lang="en-IN"/>
        </a:p>
      </dgm:t>
    </dgm:pt>
    <dgm:pt modelId="{C4158F89-E997-4B88-96DC-97216891A701}">
      <dgm:prSet/>
      <dgm:spPr>
        <a:ln>
          <a:solidFill>
            <a:srgbClr val="CAEBEE"/>
          </a:solidFill>
        </a:ln>
      </dgm:spPr>
      <dgm:t>
        <a:bodyPr/>
        <a:lstStyle/>
        <a:p>
          <a:r>
            <a:rPr lang="en-US" b="1">
              <a:solidFill>
                <a:srgbClr val="48BAC3"/>
              </a:solidFill>
            </a:rPr>
            <a:t>AUC:</a:t>
          </a:r>
          <a:r>
            <a:rPr lang="en-US" b="1">
              <a:solidFill>
                <a:srgbClr val="2D3541"/>
              </a:solidFill>
            </a:rPr>
            <a:t> </a:t>
          </a:r>
          <a:r>
            <a:rPr lang="en-US" b="1">
              <a:solidFill>
                <a:srgbClr val="002060"/>
              </a:solidFill>
            </a:rPr>
            <a:t>0.92</a:t>
          </a:r>
          <a:endParaRPr lang="en-US"/>
        </a:p>
      </dgm:t>
    </dgm:pt>
    <dgm:pt modelId="{2F6AE0EB-7A26-424F-B682-4903D8C91510}" type="parTrans" cxnId="{B6DF014A-F0CF-4077-9EEF-56D39DDC0F57}">
      <dgm:prSet/>
      <dgm:spPr/>
      <dgm:t>
        <a:bodyPr/>
        <a:lstStyle/>
        <a:p>
          <a:endParaRPr lang="en-US"/>
        </a:p>
      </dgm:t>
    </dgm:pt>
    <dgm:pt modelId="{F4AF997D-5E4C-471B-931C-DFDECB0BB1FF}" type="sibTrans" cxnId="{B6DF014A-F0CF-4077-9EEF-56D39DDC0F57}">
      <dgm:prSet/>
      <dgm:spPr/>
      <dgm:t>
        <a:bodyPr/>
        <a:lstStyle/>
        <a:p>
          <a:endParaRPr lang="en-US"/>
        </a:p>
      </dgm:t>
    </dgm:pt>
    <dgm:pt modelId="{FCF88CB9-F59B-4DA1-8C66-C3C5E09C2651}">
      <dgm:prSet/>
      <dgm:spPr>
        <a:ln>
          <a:solidFill>
            <a:srgbClr val="CAEBEE"/>
          </a:solidFill>
        </a:ln>
      </dgm:spPr>
      <dgm:t>
        <a:bodyPr/>
        <a:lstStyle/>
        <a:p>
          <a:r>
            <a:rPr lang="en-US" b="1">
              <a:solidFill>
                <a:srgbClr val="48BAC3"/>
              </a:solidFill>
            </a:rPr>
            <a:t>Top Features: </a:t>
          </a:r>
          <a:r>
            <a:rPr lang="en-US" b="1">
              <a:solidFill>
                <a:srgbClr val="002060"/>
              </a:solidFill>
            </a:rPr>
            <a:t>Provider degree centrality measures, community &amp; Bi-rank</a:t>
          </a:r>
          <a:endParaRPr lang="en-US"/>
        </a:p>
      </dgm:t>
    </dgm:pt>
    <dgm:pt modelId="{C2A232CD-587C-4E2A-809C-6F04FEE40334}" type="parTrans" cxnId="{E3FF2807-CB3C-4102-B379-CC6BB778080F}">
      <dgm:prSet/>
      <dgm:spPr/>
      <dgm:t>
        <a:bodyPr/>
        <a:lstStyle/>
        <a:p>
          <a:endParaRPr lang="en-US"/>
        </a:p>
      </dgm:t>
    </dgm:pt>
    <dgm:pt modelId="{594EEBFB-195F-45A3-9013-DC747915FC09}" type="sibTrans" cxnId="{E3FF2807-CB3C-4102-B379-CC6BB778080F}">
      <dgm:prSet/>
      <dgm:spPr/>
      <dgm:t>
        <a:bodyPr/>
        <a:lstStyle/>
        <a:p>
          <a:endParaRPr lang="en-US"/>
        </a:p>
      </dgm:t>
    </dgm:pt>
    <dgm:pt modelId="{B2971BD6-8497-4F39-BB55-A2874946E60F}" type="pres">
      <dgm:prSet presAssocID="{2776E0A3-C3CF-448C-BA96-79B8EB62B9DB}" presName="linearFlow" presStyleCnt="0">
        <dgm:presLayoutVars>
          <dgm:dir/>
          <dgm:animLvl val="lvl"/>
          <dgm:resizeHandles val="exact"/>
        </dgm:presLayoutVars>
      </dgm:prSet>
      <dgm:spPr/>
    </dgm:pt>
    <dgm:pt modelId="{2203BE18-A6F7-4C4B-A204-FA80609E0A6E}" type="pres">
      <dgm:prSet presAssocID="{5FF4EF22-CF21-4070-A6F7-E5B3CE570DA3}" presName="composite" presStyleCnt="0"/>
      <dgm:spPr/>
    </dgm:pt>
    <dgm:pt modelId="{A74FFEC4-D3D1-4FCA-B517-344551794A36}" type="pres">
      <dgm:prSet presAssocID="{5FF4EF22-CF21-4070-A6F7-E5B3CE570DA3}" presName="parentText" presStyleLbl="alignNode1" presStyleIdx="0" presStyleCnt="3" custLinFactNeighborX="-9670" custLinFactNeighborY="-609">
        <dgm:presLayoutVars>
          <dgm:chMax val="1"/>
          <dgm:bulletEnabled val="1"/>
        </dgm:presLayoutVars>
      </dgm:prSet>
      <dgm:spPr/>
    </dgm:pt>
    <dgm:pt modelId="{C57465A3-7383-4FFF-AB5F-971C73C66065}" type="pres">
      <dgm:prSet presAssocID="{5FF4EF22-CF21-4070-A6F7-E5B3CE570DA3}" presName="descendantText" presStyleLbl="alignAcc1" presStyleIdx="0" presStyleCnt="3">
        <dgm:presLayoutVars>
          <dgm:bulletEnabled val="1"/>
        </dgm:presLayoutVars>
      </dgm:prSet>
      <dgm:spPr/>
    </dgm:pt>
    <dgm:pt modelId="{5BB052FC-2556-4AE9-A338-A8718B19FD96}" type="pres">
      <dgm:prSet presAssocID="{D5486BFA-EB25-4475-9805-2F294C7EE0A7}" presName="sp" presStyleCnt="0"/>
      <dgm:spPr/>
    </dgm:pt>
    <dgm:pt modelId="{155503A3-D4ED-44DB-AA60-0B4D35241076}" type="pres">
      <dgm:prSet presAssocID="{FF498F6A-A009-4B8A-A733-044380B29C7A}" presName="composite" presStyleCnt="0"/>
      <dgm:spPr/>
    </dgm:pt>
    <dgm:pt modelId="{F2B065B3-597F-48A7-91D6-22A078C41C37}" type="pres">
      <dgm:prSet presAssocID="{FF498F6A-A009-4B8A-A733-044380B29C7A}" presName="parentText" presStyleLbl="alignNode1" presStyleIdx="1" presStyleCnt="3">
        <dgm:presLayoutVars>
          <dgm:chMax val="1"/>
          <dgm:bulletEnabled val="1"/>
        </dgm:presLayoutVars>
      </dgm:prSet>
      <dgm:spPr/>
    </dgm:pt>
    <dgm:pt modelId="{57907F17-5EAA-4558-8613-03C4E07AC717}" type="pres">
      <dgm:prSet presAssocID="{FF498F6A-A009-4B8A-A733-044380B29C7A}" presName="descendantText" presStyleLbl="alignAcc1" presStyleIdx="1" presStyleCnt="3">
        <dgm:presLayoutVars>
          <dgm:bulletEnabled val="1"/>
        </dgm:presLayoutVars>
      </dgm:prSet>
      <dgm:spPr/>
    </dgm:pt>
    <dgm:pt modelId="{7EA46D4B-F502-4ADA-A1C2-A53515581147}" type="pres">
      <dgm:prSet presAssocID="{2EEE3831-4C24-465B-ADC2-16E4EC31BBEB}" presName="sp" presStyleCnt="0"/>
      <dgm:spPr/>
    </dgm:pt>
    <dgm:pt modelId="{0CB2BDA4-ED99-4A94-94CF-7E763FD6A9AB}" type="pres">
      <dgm:prSet presAssocID="{1110AE4F-619A-4C65-AB45-86C5D9A332B3}" presName="composite" presStyleCnt="0"/>
      <dgm:spPr/>
    </dgm:pt>
    <dgm:pt modelId="{DF495C07-D053-47FB-BC89-D06DDEC667A0}" type="pres">
      <dgm:prSet presAssocID="{1110AE4F-619A-4C65-AB45-86C5D9A332B3}" presName="parentText" presStyleLbl="alignNode1" presStyleIdx="2" presStyleCnt="3">
        <dgm:presLayoutVars>
          <dgm:chMax val="1"/>
          <dgm:bulletEnabled val="1"/>
        </dgm:presLayoutVars>
      </dgm:prSet>
      <dgm:spPr/>
    </dgm:pt>
    <dgm:pt modelId="{9599F7FF-BC55-4E7B-BF70-27A0E05C0C01}" type="pres">
      <dgm:prSet presAssocID="{1110AE4F-619A-4C65-AB45-86C5D9A332B3}" presName="descendantText" presStyleLbl="alignAcc1" presStyleIdx="2" presStyleCnt="3">
        <dgm:presLayoutVars>
          <dgm:bulletEnabled val="1"/>
        </dgm:presLayoutVars>
      </dgm:prSet>
      <dgm:spPr/>
    </dgm:pt>
  </dgm:ptLst>
  <dgm:cxnLst>
    <dgm:cxn modelId="{E3FF2807-CB3C-4102-B379-CC6BB778080F}" srcId="{1110AE4F-619A-4C65-AB45-86C5D9A332B3}" destId="{FCF88CB9-F59B-4DA1-8C66-C3C5E09C2651}" srcOrd="1" destOrd="0" parTransId="{C2A232CD-587C-4E2A-809C-6F04FEE40334}" sibTransId="{594EEBFB-195F-45A3-9013-DC747915FC09}"/>
    <dgm:cxn modelId="{5FD0C80B-D103-43F9-BBF8-49271EC5C0D2}" srcId="{FF498F6A-A009-4B8A-A733-044380B29C7A}" destId="{38E6198A-BF0D-4B96-A385-DCB13B8F76FA}" srcOrd="1" destOrd="0" parTransId="{C59372D7-3731-4567-AC73-692190AB6DF9}" sibTransId="{89DF421B-F21C-4BF4-8FB1-53F1DD0C6367}"/>
    <dgm:cxn modelId="{1B92FB10-53CF-4243-AEE4-DB9C57D3D0EE}" type="presOf" srcId="{5FF4EF22-CF21-4070-A6F7-E5B3CE570DA3}" destId="{A74FFEC4-D3D1-4FCA-B517-344551794A36}" srcOrd="0" destOrd="0" presId="urn:microsoft.com/office/officeart/2005/8/layout/chevron2"/>
    <dgm:cxn modelId="{922AED1B-57C6-429A-AAE6-8F36F50E7E5D}" srcId="{2776E0A3-C3CF-448C-BA96-79B8EB62B9DB}" destId="{1110AE4F-619A-4C65-AB45-86C5D9A332B3}" srcOrd="2" destOrd="0" parTransId="{B90A1D37-6AB1-43C5-A7CB-25829C1EC610}" sibTransId="{8B20B91B-909D-44F8-8466-E750D7183291}"/>
    <dgm:cxn modelId="{5AF37129-B688-4C49-A9A2-4E5B15CD5A83}" type="presOf" srcId="{2776E0A3-C3CF-448C-BA96-79B8EB62B9DB}" destId="{B2971BD6-8497-4F39-BB55-A2874946E60F}" srcOrd="0" destOrd="0" presId="urn:microsoft.com/office/officeart/2005/8/layout/chevron2"/>
    <dgm:cxn modelId="{3829082F-E4F9-452E-97D1-63CCC6BB7B0C}" srcId="{FF498F6A-A009-4B8A-A733-044380B29C7A}" destId="{2375D4C8-24B0-45BD-BAE7-60DE3A9FE4AB}" srcOrd="0" destOrd="0" parTransId="{D2CBAF5E-A562-49DF-94C2-8BF9053A929D}" sibTransId="{4F07091D-4885-40AB-8507-688D2ADF7F32}"/>
    <dgm:cxn modelId="{F455EB36-A058-4BE3-94A7-0FA3A7A83298}" type="presOf" srcId="{FF498F6A-A009-4B8A-A733-044380B29C7A}" destId="{F2B065B3-597F-48A7-91D6-22A078C41C37}" srcOrd="0" destOrd="0" presId="urn:microsoft.com/office/officeart/2005/8/layout/chevron2"/>
    <dgm:cxn modelId="{C87D7466-B3A8-4F34-9AAE-3CA3310701EB}" type="presOf" srcId="{FD6D5DB6-DA23-4ED6-B06C-F899C4807E01}" destId="{C57465A3-7383-4FFF-AB5F-971C73C66065}" srcOrd="0" destOrd="1" presId="urn:microsoft.com/office/officeart/2005/8/layout/chevron2"/>
    <dgm:cxn modelId="{B6DF014A-F0CF-4077-9EEF-56D39DDC0F57}" srcId="{1110AE4F-619A-4C65-AB45-86C5D9A332B3}" destId="{C4158F89-E997-4B88-96DC-97216891A701}" srcOrd="0" destOrd="0" parTransId="{2F6AE0EB-7A26-424F-B682-4903D8C91510}" sibTransId="{F4AF997D-5E4C-471B-931C-DFDECB0BB1FF}"/>
    <dgm:cxn modelId="{8EAA1552-42CD-40F4-BFAA-6B8F8E794224}" type="presOf" srcId="{38E6198A-BF0D-4B96-A385-DCB13B8F76FA}" destId="{57907F17-5EAA-4558-8613-03C4E07AC717}" srcOrd="0" destOrd="1" presId="urn:microsoft.com/office/officeart/2005/8/layout/chevron2"/>
    <dgm:cxn modelId="{D773E959-BB06-41D6-A027-2F9C0FFBD353}" srcId="{2776E0A3-C3CF-448C-BA96-79B8EB62B9DB}" destId="{FF498F6A-A009-4B8A-A733-044380B29C7A}" srcOrd="1" destOrd="0" parTransId="{5F0104B1-42BA-4998-88A1-2E53F122EA64}" sibTransId="{2EEE3831-4C24-465B-ADC2-16E4EC31BBEB}"/>
    <dgm:cxn modelId="{FBF7807C-72D3-453D-9811-BCA4273EF009}" type="presOf" srcId="{CEE5B218-ECA7-467C-ACD5-23FE885B70ED}" destId="{C57465A3-7383-4FFF-AB5F-971C73C66065}" srcOrd="0" destOrd="0" presId="urn:microsoft.com/office/officeart/2005/8/layout/chevron2"/>
    <dgm:cxn modelId="{E27FBA90-83BA-4BBB-A512-95D8C177041B}" srcId="{5FF4EF22-CF21-4070-A6F7-E5B3CE570DA3}" destId="{CEE5B218-ECA7-467C-ACD5-23FE885B70ED}" srcOrd="0" destOrd="0" parTransId="{92395A18-B121-4494-A61C-A0260E6D1B81}" sibTransId="{9EA38020-7B63-4A6D-ABB0-99F7ADB04D41}"/>
    <dgm:cxn modelId="{B531249A-F1D8-4D97-93C3-D7A9A09EAE60}" type="presOf" srcId="{1110AE4F-619A-4C65-AB45-86C5D9A332B3}" destId="{DF495C07-D053-47FB-BC89-D06DDEC667A0}" srcOrd="0" destOrd="0" presId="urn:microsoft.com/office/officeart/2005/8/layout/chevron2"/>
    <dgm:cxn modelId="{A89DA89A-A04D-4ED2-B027-E4385592CA49}" srcId="{5FF4EF22-CF21-4070-A6F7-E5B3CE570DA3}" destId="{FD6D5DB6-DA23-4ED6-B06C-F899C4807E01}" srcOrd="1" destOrd="0" parTransId="{5DE94CCB-DB64-464D-8EFC-49FB0191BB2F}" sibTransId="{C9E6A1B0-F994-431B-B84F-E7295D5DB68D}"/>
    <dgm:cxn modelId="{23DAB69E-AE16-4BE5-95CD-83367B0C4B8B}" type="presOf" srcId="{FCF88CB9-F59B-4DA1-8C66-C3C5E09C2651}" destId="{9599F7FF-BC55-4E7B-BF70-27A0E05C0C01}" srcOrd="0" destOrd="1" presId="urn:microsoft.com/office/officeart/2005/8/layout/chevron2"/>
    <dgm:cxn modelId="{5EA4C7AB-9D38-408C-A672-6A435A26A3D4}" srcId="{2776E0A3-C3CF-448C-BA96-79B8EB62B9DB}" destId="{5FF4EF22-CF21-4070-A6F7-E5B3CE570DA3}" srcOrd="0" destOrd="0" parTransId="{5A466AC1-56C1-4B33-B276-12780F743DB0}" sibTransId="{D5486BFA-EB25-4475-9805-2F294C7EE0A7}"/>
    <dgm:cxn modelId="{9E418BD9-91AA-410D-8F80-89F394D0DD2B}" type="presOf" srcId="{2375D4C8-24B0-45BD-BAE7-60DE3A9FE4AB}" destId="{57907F17-5EAA-4558-8613-03C4E07AC717}" srcOrd="0" destOrd="0" presId="urn:microsoft.com/office/officeart/2005/8/layout/chevron2"/>
    <dgm:cxn modelId="{8A5E71FE-F22A-48E6-855B-653A330FF50A}" type="presOf" srcId="{C4158F89-E997-4B88-96DC-97216891A701}" destId="{9599F7FF-BC55-4E7B-BF70-27A0E05C0C01}" srcOrd="0" destOrd="0" presId="urn:microsoft.com/office/officeart/2005/8/layout/chevron2"/>
    <dgm:cxn modelId="{8BA982EB-2F1B-48E9-8E29-B63C43B394BE}" type="presParOf" srcId="{B2971BD6-8497-4F39-BB55-A2874946E60F}" destId="{2203BE18-A6F7-4C4B-A204-FA80609E0A6E}" srcOrd="0" destOrd="0" presId="urn:microsoft.com/office/officeart/2005/8/layout/chevron2"/>
    <dgm:cxn modelId="{8C05C640-2A80-479B-8167-EFEAEDFBB4EC}" type="presParOf" srcId="{2203BE18-A6F7-4C4B-A204-FA80609E0A6E}" destId="{A74FFEC4-D3D1-4FCA-B517-344551794A36}" srcOrd="0" destOrd="0" presId="urn:microsoft.com/office/officeart/2005/8/layout/chevron2"/>
    <dgm:cxn modelId="{12AB9BC1-6871-4F09-B45D-D50D4BF44314}" type="presParOf" srcId="{2203BE18-A6F7-4C4B-A204-FA80609E0A6E}" destId="{C57465A3-7383-4FFF-AB5F-971C73C66065}" srcOrd="1" destOrd="0" presId="urn:microsoft.com/office/officeart/2005/8/layout/chevron2"/>
    <dgm:cxn modelId="{CD15ADCA-A7F7-4B83-8ECC-588E93D42E8A}" type="presParOf" srcId="{B2971BD6-8497-4F39-BB55-A2874946E60F}" destId="{5BB052FC-2556-4AE9-A338-A8718B19FD96}" srcOrd="1" destOrd="0" presId="urn:microsoft.com/office/officeart/2005/8/layout/chevron2"/>
    <dgm:cxn modelId="{F2F4EB65-615C-420C-86D2-ED23DED11F9A}" type="presParOf" srcId="{B2971BD6-8497-4F39-BB55-A2874946E60F}" destId="{155503A3-D4ED-44DB-AA60-0B4D35241076}" srcOrd="2" destOrd="0" presId="urn:microsoft.com/office/officeart/2005/8/layout/chevron2"/>
    <dgm:cxn modelId="{ADF2D3A9-6349-4356-916B-88A1AEA1C510}" type="presParOf" srcId="{155503A3-D4ED-44DB-AA60-0B4D35241076}" destId="{F2B065B3-597F-48A7-91D6-22A078C41C37}" srcOrd="0" destOrd="0" presId="urn:microsoft.com/office/officeart/2005/8/layout/chevron2"/>
    <dgm:cxn modelId="{8D2711A8-C88D-437D-B726-86BC2574F9F7}" type="presParOf" srcId="{155503A3-D4ED-44DB-AA60-0B4D35241076}" destId="{57907F17-5EAA-4558-8613-03C4E07AC717}" srcOrd="1" destOrd="0" presId="urn:microsoft.com/office/officeart/2005/8/layout/chevron2"/>
    <dgm:cxn modelId="{E0DDFADB-F4C0-4475-84F6-1620BE274946}" type="presParOf" srcId="{B2971BD6-8497-4F39-BB55-A2874946E60F}" destId="{7EA46D4B-F502-4ADA-A1C2-A53515581147}" srcOrd="3" destOrd="0" presId="urn:microsoft.com/office/officeart/2005/8/layout/chevron2"/>
    <dgm:cxn modelId="{4CF19E2F-55E2-48B6-B49F-9328622736FE}" type="presParOf" srcId="{B2971BD6-8497-4F39-BB55-A2874946E60F}" destId="{0CB2BDA4-ED99-4A94-94CF-7E763FD6A9AB}" srcOrd="4" destOrd="0" presId="urn:microsoft.com/office/officeart/2005/8/layout/chevron2"/>
    <dgm:cxn modelId="{22521181-C7D4-4C08-8F25-6AF73B70FFF1}" type="presParOf" srcId="{0CB2BDA4-ED99-4A94-94CF-7E763FD6A9AB}" destId="{DF495C07-D053-47FB-BC89-D06DDEC667A0}" srcOrd="0" destOrd="0" presId="urn:microsoft.com/office/officeart/2005/8/layout/chevron2"/>
    <dgm:cxn modelId="{ECE796C3-B3A5-492B-BF8B-E2FEFFAE3A03}" type="presParOf" srcId="{0CB2BDA4-ED99-4A94-94CF-7E763FD6A9AB}" destId="{9599F7FF-BC55-4E7B-BF70-27A0E05C0C0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FFEC4-D3D1-4FCA-B517-344551794A36}">
      <dsp:nvSpPr>
        <dsp:cNvPr id="0" name=""/>
        <dsp:cNvSpPr/>
      </dsp:nvSpPr>
      <dsp:spPr>
        <a:xfrm rot="5400000">
          <a:off x="-400925" y="400925"/>
          <a:ext cx="2672836" cy="1870985"/>
        </a:xfrm>
        <a:prstGeom prst="chevron">
          <a:avLst/>
        </a:prstGeom>
        <a:solidFill>
          <a:srgbClr val="C0E7EA"/>
        </a:solidFill>
        <a:ln w="25400" cap="flat" cmpd="sng" algn="ctr">
          <a:solidFill>
            <a:srgbClr val="CAEBE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en-US" sz="2400" b="1" kern="1200">
            <a:solidFill>
              <a:srgbClr val="48BAC3"/>
            </a:solidFill>
          </a:endParaRPr>
        </a:p>
      </dsp:txBody>
      <dsp:txXfrm rot="-5400000">
        <a:off x="1" y="935493"/>
        <a:ext cx="1870985" cy="801851"/>
      </dsp:txXfrm>
    </dsp:sp>
    <dsp:sp modelId="{C57465A3-7383-4FFF-AB5F-971C73C66065}">
      <dsp:nvSpPr>
        <dsp:cNvPr id="0" name=""/>
        <dsp:cNvSpPr/>
      </dsp:nvSpPr>
      <dsp:spPr>
        <a:xfrm rot="5400000">
          <a:off x="3727498" y="-1855884"/>
          <a:ext cx="1737343" cy="5450369"/>
        </a:xfrm>
        <a:prstGeom prst="round2SameRect">
          <a:avLst/>
        </a:prstGeom>
        <a:solidFill>
          <a:schemeClr val="lt1">
            <a:alpha val="90000"/>
            <a:hueOff val="0"/>
            <a:satOff val="0"/>
            <a:lumOff val="0"/>
            <a:alphaOff val="0"/>
          </a:schemeClr>
        </a:solidFill>
        <a:ln w="25400" cap="flat" cmpd="sng" algn="ctr">
          <a:solidFill>
            <a:srgbClr val="CAEBEE"/>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b="1" kern="1200">
              <a:solidFill>
                <a:srgbClr val="48BAC3"/>
              </a:solidFill>
            </a:rPr>
            <a:t>AUC: </a:t>
          </a:r>
          <a:r>
            <a:rPr lang="en-US" sz="2600" b="1" kern="1200">
              <a:solidFill>
                <a:srgbClr val="002060"/>
              </a:solidFill>
            </a:rPr>
            <a:t>0.68</a:t>
          </a:r>
          <a:endParaRPr lang="en-US" sz="2600" kern="1200"/>
        </a:p>
        <a:p>
          <a:pPr marL="228600" lvl="1" indent="-228600" algn="l" defTabSz="1155700">
            <a:lnSpc>
              <a:spcPct val="90000"/>
            </a:lnSpc>
            <a:spcBef>
              <a:spcPct val="0"/>
            </a:spcBef>
            <a:spcAft>
              <a:spcPct val="15000"/>
            </a:spcAft>
            <a:buChar char="•"/>
          </a:pPr>
          <a:r>
            <a:rPr lang="en-US" sz="2600" b="1" kern="1200">
              <a:solidFill>
                <a:srgbClr val="48BAC3"/>
              </a:solidFill>
            </a:rPr>
            <a:t>Top Features: </a:t>
          </a:r>
          <a:r>
            <a:rPr lang="en-US" sz="2600" b="1" kern="1200">
              <a:solidFill>
                <a:srgbClr val="002060"/>
              </a:solidFill>
            </a:rPr>
            <a:t>Claim amt reimbursed Deductible amt paid, Location </a:t>
          </a:r>
        </a:p>
      </dsp:txBody>
      <dsp:txXfrm rot="-5400000">
        <a:off x="1870985" y="85439"/>
        <a:ext cx="5365559" cy="1567723"/>
      </dsp:txXfrm>
    </dsp:sp>
    <dsp:sp modelId="{F2B065B3-597F-48A7-91D6-22A078C41C37}">
      <dsp:nvSpPr>
        <dsp:cNvPr id="0" name=""/>
        <dsp:cNvSpPr/>
      </dsp:nvSpPr>
      <dsp:spPr>
        <a:xfrm rot="5400000">
          <a:off x="-400925" y="2887110"/>
          <a:ext cx="2672836" cy="1870985"/>
        </a:xfrm>
        <a:prstGeom prst="chevron">
          <a:avLst/>
        </a:prstGeom>
        <a:solidFill>
          <a:srgbClr val="C0E7EA"/>
        </a:solidFill>
        <a:ln w="25400" cap="flat" cmpd="sng" algn="ctr">
          <a:solidFill>
            <a:srgbClr val="CAEBE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en-IN" sz="2400" b="1" kern="1200">
            <a:solidFill>
              <a:srgbClr val="48BAC3"/>
            </a:solidFill>
          </a:endParaRPr>
        </a:p>
      </dsp:txBody>
      <dsp:txXfrm rot="-5400000">
        <a:off x="1" y="3421678"/>
        <a:ext cx="1870985" cy="801851"/>
      </dsp:txXfrm>
    </dsp:sp>
    <dsp:sp modelId="{57907F17-5EAA-4558-8613-03C4E07AC717}">
      <dsp:nvSpPr>
        <dsp:cNvPr id="0" name=""/>
        <dsp:cNvSpPr/>
      </dsp:nvSpPr>
      <dsp:spPr>
        <a:xfrm rot="5400000">
          <a:off x="3727498" y="629672"/>
          <a:ext cx="1737343" cy="5450369"/>
        </a:xfrm>
        <a:prstGeom prst="round2SameRect">
          <a:avLst/>
        </a:prstGeom>
        <a:solidFill>
          <a:schemeClr val="lt1">
            <a:alpha val="90000"/>
            <a:hueOff val="0"/>
            <a:satOff val="0"/>
            <a:lumOff val="0"/>
            <a:alphaOff val="0"/>
          </a:schemeClr>
        </a:solidFill>
        <a:ln w="25400" cap="flat" cmpd="sng" algn="ctr">
          <a:solidFill>
            <a:srgbClr val="CAEBEE"/>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b="1" kern="1200">
              <a:solidFill>
                <a:srgbClr val="48BAC3"/>
              </a:solidFill>
            </a:rPr>
            <a:t>AUC: </a:t>
          </a:r>
          <a:r>
            <a:rPr lang="en-US" sz="2600" b="1" kern="1200">
              <a:solidFill>
                <a:srgbClr val="002060"/>
              </a:solidFill>
            </a:rPr>
            <a:t>0.92</a:t>
          </a:r>
          <a:endParaRPr lang="en-US" sz="2600" kern="1200"/>
        </a:p>
        <a:p>
          <a:pPr marL="228600" lvl="1" indent="-228600" algn="l" defTabSz="1155700">
            <a:lnSpc>
              <a:spcPct val="90000"/>
            </a:lnSpc>
            <a:spcBef>
              <a:spcPct val="0"/>
            </a:spcBef>
            <a:spcAft>
              <a:spcPct val="15000"/>
            </a:spcAft>
            <a:buChar char="•"/>
          </a:pPr>
          <a:r>
            <a:rPr lang="en-US" sz="2600" b="1" kern="1200">
              <a:solidFill>
                <a:srgbClr val="48BAC3"/>
              </a:solidFill>
            </a:rPr>
            <a:t>Top Features: </a:t>
          </a:r>
          <a:r>
            <a:rPr lang="en-US" sz="2600" b="1" kern="1200">
              <a:solidFill>
                <a:srgbClr val="002060"/>
              </a:solidFill>
            </a:rPr>
            <a:t>Provider degree centrality &amp; Bi-rank</a:t>
          </a:r>
          <a:endParaRPr lang="en-IN" sz="2600" kern="1200">
            <a:solidFill>
              <a:srgbClr val="002060"/>
            </a:solidFill>
          </a:endParaRPr>
        </a:p>
      </dsp:txBody>
      <dsp:txXfrm rot="-5400000">
        <a:off x="1870985" y="2570995"/>
        <a:ext cx="5365559" cy="1567723"/>
      </dsp:txXfrm>
    </dsp:sp>
    <dsp:sp modelId="{DF495C07-D053-47FB-BC89-D06DDEC667A0}">
      <dsp:nvSpPr>
        <dsp:cNvPr id="0" name=""/>
        <dsp:cNvSpPr/>
      </dsp:nvSpPr>
      <dsp:spPr>
        <a:xfrm rot="5400000">
          <a:off x="-400925" y="5372668"/>
          <a:ext cx="2672836" cy="1870985"/>
        </a:xfrm>
        <a:prstGeom prst="chevron">
          <a:avLst/>
        </a:prstGeom>
        <a:solidFill>
          <a:srgbClr val="C0E7EA"/>
        </a:solidFill>
        <a:ln w="25400" cap="flat" cmpd="sng" algn="ctr">
          <a:solidFill>
            <a:srgbClr val="CAEBE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endParaRPr lang="en-US" sz="2400" b="1" kern="1200">
            <a:solidFill>
              <a:srgbClr val="002060"/>
            </a:solidFill>
          </a:endParaRPr>
        </a:p>
      </dsp:txBody>
      <dsp:txXfrm rot="-5400000">
        <a:off x="1" y="5907236"/>
        <a:ext cx="1870985" cy="801851"/>
      </dsp:txXfrm>
    </dsp:sp>
    <dsp:sp modelId="{9599F7FF-BC55-4E7B-BF70-27A0E05C0C01}">
      <dsp:nvSpPr>
        <dsp:cNvPr id="0" name=""/>
        <dsp:cNvSpPr/>
      </dsp:nvSpPr>
      <dsp:spPr>
        <a:xfrm rot="5400000">
          <a:off x="3727498" y="3115229"/>
          <a:ext cx="1737343" cy="5450369"/>
        </a:xfrm>
        <a:prstGeom prst="round2SameRect">
          <a:avLst/>
        </a:prstGeom>
        <a:solidFill>
          <a:schemeClr val="lt1">
            <a:alpha val="90000"/>
            <a:hueOff val="0"/>
            <a:satOff val="0"/>
            <a:lumOff val="0"/>
            <a:alphaOff val="0"/>
          </a:schemeClr>
        </a:solidFill>
        <a:ln w="25400" cap="flat" cmpd="sng" algn="ctr">
          <a:solidFill>
            <a:srgbClr val="CAEBEE"/>
          </a:solidFill>
          <a:prstDash val="solid"/>
        </a:ln>
        <a:effectLst/>
      </dsp:spPr>
      <dsp:style>
        <a:lnRef idx="2">
          <a:scrgbClr r="0" g="0" b="0"/>
        </a:lnRef>
        <a:fillRef idx="1">
          <a:scrgbClr r="0" g="0" b="0"/>
        </a:fillRef>
        <a:effectRef idx="0">
          <a:scrgbClr r="0" g="0" b="0"/>
        </a:effectRef>
        <a:fontRef idx="minor"/>
      </dsp:style>
      <dsp:txBody>
        <a:bodyPr spcFirstLastPara="0" vert="horz" wrap="square" lIns="184912" tIns="16510" rIns="16510" bIns="16510" numCol="1" spcCol="1270" anchor="ctr" anchorCtr="0">
          <a:noAutofit/>
        </a:bodyPr>
        <a:lstStyle/>
        <a:p>
          <a:pPr marL="228600" lvl="1" indent="-228600" algn="l" defTabSz="1155700">
            <a:lnSpc>
              <a:spcPct val="90000"/>
            </a:lnSpc>
            <a:spcBef>
              <a:spcPct val="0"/>
            </a:spcBef>
            <a:spcAft>
              <a:spcPct val="15000"/>
            </a:spcAft>
            <a:buChar char="•"/>
          </a:pPr>
          <a:r>
            <a:rPr lang="en-US" sz="2600" b="1" kern="1200">
              <a:solidFill>
                <a:srgbClr val="48BAC3"/>
              </a:solidFill>
            </a:rPr>
            <a:t>AUC:</a:t>
          </a:r>
          <a:r>
            <a:rPr lang="en-US" sz="2600" b="1" kern="1200">
              <a:solidFill>
                <a:srgbClr val="2D3541"/>
              </a:solidFill>
            </a:rPr>
            <a:t> </a:t>
          </a:r>
          <a:r>
            <a:rPr lang="en-US" sz="2600" b="1" kern="1200">
              <a:solidFill>
                <a:srgbClr val="002060"/>
              </a:solidFill>
            </a:rPr>
            <a:t>0.92</a:t>
          </a:r>
          <a:endParaRPr lang="en-US" sz="2600" kern="1200"/>
        </a:p>
        <a:p>
          <a:pPr marL="228600" lvl="1" indent="-228600" algn="l" defTabSz="1155700">
            <a:lnSpc>
              <a:spcPct val="90000"/>
            </a:lnSpc>
            <a:spcBef>
              <a:spcPct val="0"/>
            </a:spcBef>
            <a:spcAft>
              <a:spcPct val="15000"/>
            </a:spcAft>
            <a:buChar char="•"/>
          </a:pPr>
          <a:r>
            <a:rPr lang="en-US" sz="2600" b="1" kern="1200">
              <a:solidFill>
                <a:srgbClr val="48BAC3"/>
              </a:solidFill>
            </a:rPr>
            <a:t>Top Features: </a:t>
          </a:r>
          <a:r>
            <a:rPr lang="en-US" sz="2600" b="1" kern="1200">
              <a:solidFill>
                <a:srgbClr val="002060"/>
              </a:solidFill>
            </a:rPr>
            <a:t>Provider degree centrality measures, community &amp; Bi-rank</a:t>
          </a:r>
          <a:endParaRPr lang="en-US" sz="2600" kern="1200"/>
        </a:p>
      </dsp:txBody>
      <dsp:txXfrm rot="-5400000">
        <a:off x="1870985" y="5056552"/>
        <a:ext cx="5365559" cy="15677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493BC5-34DE-41D6-8848-18F994589EC3}"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5908ED-34BD-4BA4-B1B5-36EBF270120C}" type="slidenum">
              <a:rPr lang="en-US" smtClean="0"/>
              <a:t>‹#›</a:t>
            </a:fld>
            <a:endParaRPr lang="en-US"/>
          </a:p>
        </p:txBody>
      </p:sp>
    </p:spTree>
    <p:extLst>
      <p:ext uri="{BB962C8B-B14F-4D97-AF65-F5344CB8AC3E}">
        <p14:creationId xmlns:p14="http://schemas.microsoft.com/office/powerpoint/2010/main" val="1240574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Whoever is explaining this slide – please explain why would we prefer </a:t>
            </a:r>
            <a:r>
              <a:rPr lang="en-US" err="1"/>
              <a:t>Birank</a:t>
            </a:r>
            <a:r>
              <a:rPr lang="en-US"/>
              <a:t> over </a:t>
            </a:r>
            <a:r>
              <a:rPr lang="en-US" err="1"/>
              <a:t>Pagerank</a:t>
            </a:r>
            <a:r>
              <a:rPr lang="en-US"/>
              <a:t> – read literature</a:t>
            </a:r>
          </a:p>
          <a:p>
            <a:endParaRPr lang="en-IN"/>
          </a:p>
        </p:txBody>
      </p:sp>
      <p:sp>
        <p:nvSpPr>
          <p:cNvPr id="4" name="Slide Number Placeholder 3"/>
          <p:cNvSpPr>
            <a:spLocks noGrp="1"/>
          </p:cNvSpPr>
          <p:nvPr>
            <p:ph type="sldNum" sz="quarter" idx="5"/>
          </p:nvPr>
        </p:nvSpPr>
        <p:spPr/>
        <p:txBody>
          <a:bodyPr/>
          <a:lstStyle/>
          <a:p>
            <a:fld id="{B05908ED-34BD-4BA4-B1B5-36EBF270120C}" type="slidenum">
              <a:rPr lang="en-US" smtClean="0"/>
              <a:t>11</a:t>
            </a:fld>
            <a:endParaRPr lang="en-US"/>
          </a:p>
        </p:txBody>
      </p:sp>
    </p:spTree>
    <p:extLst>
      <p:ext uri="{BB962C8B-B14F-4D97-AF65-F5344CB8AC3E}">
        <p14:creationId xmlns:p14="http://schemas.microsoft.com/office/powerpoint/2010/main" val="4030106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B05908ED-34BD-4BA4-B1B5-36EBF270120C}" type="slidenum">
              <a:rPr lang="en-US" smtClean="0"/>
              <a:t>12</a:t>
            </a:fld>
            <a:endParaRPr lang="en-US"/>
          </a:p>
        </p:txBody>
      </p:sp>
    </p:spTree>
    <p:extLst>
      <p:ext uri="{BB962C8B-B14F-4D97-AF65-F5344CB8AC3E}">
        <p14:creationId xmlns:p14="http://schemas.microsoft.com/office/powerpoint/2010/main" val="910121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5908ED-34BD-4BA4-B1B5-36EBF270120C}" type="slidenum">
              <a:rPr lang="en-US" smtClean="0"/>
              <a:t>14</a:t>
            </a:fld>
            <a:endParaRPr lang="en-US"/>
          </a:p>
        </p:txBody>
      </p:sp>
    </p:spTree>
    <p:extLst>
      <p:ext uri="{BB962C8B-B14F-4D97-AF65-F5344CB8AC3E}">
        <p14:creationId xmlns:p14="http://schemas.microsoft.com/office/powerpoint/2010/main" val="959630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48BB4-6EC9-9AAA-A031-EC8A870B47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03F0AF-A5C6-4543-4096-4A5B7D46A4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572056-3CA5-F5E2-83F7-FA446438E9E7}"/>
              </a:ext>
            </a:extLst>
          </p:cNvPr>
          <p:cNvSpPr>
            <a:spLocks noGrp="1"/>
          </p:cNvSpPr>
          <p:nvPr>
            <p:ph type="body" idx="1"/>
          </p:nvPr>
        </p:nvSpPr>
        <p:spPr/>
        <p:txBody>
          <a:bodyPr/>
          <a:lstStyle/>
          <a:p>
            <a:r>
              <a:rPr lang="en-IN"/>
              <a:t> A high eigenvector score means that a node is connected to many nodes who themselves have high scores.</a:t>
            </a:r>
          </a:p>
          <a:p>
            <a:r>
              <a:rPr lang="en-US" b="0" i="0">
                <a:solidFill>
                  <a:srgbClr val="0D0D0D"/>
                </a:solidFill>
                <a:effectLst/>
                <a:latin typeface="Söhne"/>
              </a:rPr>
              <a:t>A "high bipartite rank" would typically indicate a bipartite graph that is more complex or dense in terms of its structure. This could imply that the graph has more connections or relationships between the two sets of vertices, or it could suggest that the graph represents a more intricate or interrelated system.</a:t>
            </a:r>
            <a:endParaRPr lang="en-IN"/>
          </a:p>
          <a:p>
            <a:endParaRPr lang="en-IN">
              <a:ea typeface="Calibri"/>
              <a:cs typeface="Calibri"/>
            </a:endParaRPr>
          </a:p>
        </p:txBody>
      </p:sp>
      <p:sp>
        <p:nvSpPr>
          <p:cNvPr id="4" name="Slide Number Placeholder 3">
            <a:extLst>
              <a:ext uri="{FF2B5EF4-FFF2-40B4-BE49-F238E27FC236}">
                <a16:creationId xmlns:a16="http://schemas.microsoft.com/office/drawing/2014/main" id="{7D1A74FF-5411-0F01-7798-2230374664C6}"/>
              </a:ext>
            </a:extLst>
          </p:cNvPr>
          <p:cNvSpPr>
            <a:spLocks noGrp="1"/>
          </p:cNvSpPr>
          <p:nvPr>
            <p:ph type="sldNum" sz="quarter" idx="5"/>
          </p:nvPr>
        </p:nvSpPr>
        <p:spPr/>
        <p:txBody>
          <a:bodyPr/>
          <a:lstStyle/>
          <a:p>
            <a:fld id="{B05908ED-34BD-4BA4-B1B5-36EBF270120C}" type="slidenum">
              <a:rPr lang="en-US" smtClean="0"/>
              <a:t>16</a:t>
            </a:fld>
            <a:endParaRPr lang="en-US"/>
          </a:p>
        </p:txBody>
      </p:sp>
    </p:spTree>
    <p:extLst>
      <p:ext uri="{BB962C8B-B14F-4D97-AF65-F5344CB8AC3E}">
        <p14:creationId xmlns:p14="http://schemas.microsoft.com/office/powerpoint/2010/main" val="2423163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C3780-162B-99BA-B2E6-1A51F9A0F7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931C16-59C1-C4A0-B14A-531A0408B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F6D933-5AE4-952D-43CE-AD6825EFDB13}"/>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C912EAB-1207-34C1-9DEF-C05E7C7B49ED}"/>
              </a:ext>
            </a:extLst>
          </p:cNvPr>
          <p:cNvSpPr>
            <a:spLocks noGrp="1"/>
          </p:cNvSpPr>
          <p:nvPr>
            <p:ph type="sldNum" sz="quarter" idx="5"/>
          </p:nvPr>
        </p:nvSpPr>
        <p:spPr/>
        <p:txBody>
          <a:bodyPr/>
          <a:lstStyle/>
          <a:p>
            <a:fld id="{B05908ED-34BD-4BA4-B1B5-36EBF270120C}" type="slidenum">
              <a:rPr lang="en-US" smtClean="0"/>
              <a:t>17</a:t>
            </a:fld>
            <a:endParaRPr lang="en-US"/>
          </a:p>
        </p:txBody>
      </p:sp>
    </p:spTree>
    <p:extLst>
      <p:ext uri="{BB962C8B-B14F-4D97-AF65-F5344CB8AC3E}">
        <p14:creationId xmlns:p14="http://schemas.microsoft.com/office/powerpoint/2010/main" val="876208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0E_FF461B29.xml"/><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microsoft.com/office/2018/10/relationships/comments" Target="../comments/modernComment_116_DE1FA80B.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microsoft.com/office/2018/10/relationships/comments" Target="../comments/modernComment_115_17F415CA.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sv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4343" b="-14174"/>
            </a:stretch>
          </a:blipFill>
        </p:spPr>
        <p:txBody>
          <a:bodyPr/>
          <a:lstStyle/>
          <a:p>
            <a:endParaRPr lang="en-US"/>
          </a:p>
        </p:txBody>
      </p:sp>
      <p:grpSp>
        <p:nvGrpSpPr>
          <p:cNvPr id="3" name="Group 3"/>
          <p:cNvGrpSpPr/>
          <p:nvPr/>
        </p:nvGrpSpPr>
        <p:grpSpPr>
          <a:xfrm>
            <a:off x="3346609" y="944657"/>
            <a:ext cx="11594782" cy="4259461"/>
            <a:chOff x="0" y="-38100"/>
            <a:chExt cx="3053770" cy="1121833"/>
          </a:xfrm>
        </p:grpSpPr>
        <p:sp>
          <p:nvSpPr>
            <p:cNvPr id="4" name="Freeform 4"/>
            <p:cNvSpPr/>
            <p:nvPr/>
          </p:nvSpPr>
          <p:spPr>
            <a:xfrm>
              <a:off x="0" y="0"/>
              <a:ext cx="3053770" cy="1083733"/>
            </a:xfrm>
            <a:custGeom>
              <a:avLst/>
              <a:gdLst/>
              <a:ahLst/>
              <a:cxnLst/>
              <a:rect l="l" t="t" r="r" b="b"/>
              <a:pathLst>
                <a:path w="3053770" h="1083733">
                  <a:moveTo>
                    <a:pt x="0" y="0"/>
                  </a:moveTo>
                  <a:lnTo>
                    <a:pt x="3053770" y="0"/>
                  </a:lnTo>
                  <a:lnTo>
                    <a:pt x="3053770" y="1083733"/>
                  </a:lnTo>
                  <a:lnTo>
                    <a:pt x="0" y="1083733"/>
                  </a:lnTo>
                  <a:close/>
                </a:path>
              </a:pathLst>
            </a:custGeom>
            <a:solidFill>
              <a:srgbClr val="000000">
                <a:alpha val="0"/>
              </a:srgbClr>
            </a:solidFill>
            <a:ln w="361950" cap="sq">
              <a:solidFill>
                <a:srgbClr val="48BAC3"/>
              </a:solidFill>
              <a:prstDash val="solid"/>
              <a:miter/>
            </a:ln>
          </p:spPr>
          <p:txBody>
            <a:bodyPr/>
            <a:lstStyle/>
            <a:p>
              <a:endParaRPr lang="en-US"/>
            </a:p>
          </p:txBody>
        </p:sp>
        <p:sp>
          <p:nvSpPr>
            <p:cNvPr id="5" name="TextBox 5"/>
            <p:cNvSpPr txBox="1"/>
            <p:nvPr/>
          </p:nvSpPr>
          <p:spPr>
            <a:xfrm>
              <a:off x="0" y="-38100"/>
              <a:ext cx="3053770" cy="11218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7189246" y="758411"/>
            <a:ext cx="3909508" cy="1115852"/>
            <a:chOff x="0" y="0"/>
            <a:chExt cx="1029665" cy="293887"/>
          </a:xfrm>
        </p:grpSpPr>
        <p:sp>
          <p:nvSpPr>
            <p:cNvPr id="7" name="Freeform 7"/>
            <p:cNvSpPr/>
            <p:nvPr/>
          </p:nvSpPr>
          <p:spPr>
            <a:xfrm>
              <a:off x="0" y="0"/>
              <a:ext cx="1029665" cy="293887"/>
            </a:xfrm>
            <a:custGeom>
              <a:avLst/>
              <a:gdLst/>
              <a:ahLst/>
              <a:cxnLst/>
              <a:rect l="l" t="t" r="r" b="b"/>
              <a:pathLst>
                <a:path w="1029665" h="293887">
                  <a:moveTo>
                    <a:pt x="0" y="0"/>
                  </a:moveTo>
                  <a:lnTo>
                    <a:pt x="1029665" y="0"/>
                  </a:lnTo>
                  <a:lnTo>
                    <a:pt x="1029665" y="293887"/>
                  </a:lnTo>
                  <a:lnTo>
                    <a:pt x="0" y="293887"/>
                  </a:lnTo>
                  <a:close/>
                </a:path>
              </a:pathLst>
            </a:custGeom>
            <a:solidFill>
              <a:srgbClr val="FFFFFF"/>
            </a:solidFill>
            <a:ln cap="sq">
              <a:noFill/>
              <a:prstDash val="solid"/>
              <a:miter/>
            </a:ln>
          </p:spPr>
          <p:txBody>
            <a:bodyPr/>
            <a:lstStyle/>
            <a:p>
              <a:endParaRPr lang="en-US"/>
            </a:p>
          </p:txBody>
        </p:sp>
        <p:sp>
          <p:nvSpPr>
            <p:cNvPr id="8" name="TextBox 8"/>
            <p:cNvSpPr txBox="1"/>
            <p:nvPr/>
          </p:nvSpPr>
          <p:spPr>
            <a:xfrm>
              <a:off x="0" y="-38100"/>
              <a:ext cx="1029665" cy="33198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011632" y="1889951"/>
            <a:ext cx="10264735" cy="2719805"/>
          </a:xfrm>
          <a:prstGeom prst="rect">
            <a:avLst/>
          </a:prstGeom>
        </p:spPr>
        <p:txBody>
          <a:bodyPr lIns="0" tIns="0" rIns="0" bIns="0" rtlCol="0" anchor="t">
            <a:spAutoFit/>
          </a:bodyPr>
          <a:lstStyle/>
          <a:p>
            <a:pPr algn="ctr">
              <a:lnSpc>
                <a:spcPts val="10186"/>
              </a:lnSpc>
            </a:pPr>
            <a:r>
              <a:rPr lang="en-US" sz="12272">
                <a:solidFill>
                  <a:srgbClr val="292929"/>
                </a:solidFill>
                <a:latin typeface="Bebas Neue"/>
              </a:rPr>
              <a:t>DETECTING HEALTHCARE FRAUD</a:t>
            </a:r>
          </a:p>
        </p:txBody>
      </p:sp>
      <p:sp>
        <p:nvSpPr>
          <p:cNvPr id="10" name="TextBox 10"/>
          <p:cNvSpPr txBox="1"/>
          <p:nvPr/>
        </p:nvSpPr>
        <p:spPr>
          <a:xfrm>
            <a:off x="7282069" y="929841"/>
            <a:ext cx="3421305" cy="444674"/>
          </a:xfrm>
          <a:prstGeom prst="rect">
            <a:avLst/>
          </a:prstGeom>
        </p:spPr>
        <p:txBody>
          <a:bodyPr lIns="0" tIns="0" rIns="0" bIns="0" rtlCol="0" anchor="t">
            <a:spAutoFit/>
          </a:bodyPr>
          <a:lstStyle/>
          <a:p>
            <a:pPr algn="ctr">
              <a:lnSpc>
                <a:spcPts val="3399"/>
              </a:lnSpc>
            </a:pPr>
            <a:r>
              <a:rPr lang="en-US" sz="3950" spc="271">
                <a:solidFill>
                  <a:srgbClr val="292929"/>
                </a:solidFill>
                <a:latin typeface="Proxima Nova"/>
              </a:rPr>
              <a:t>GROUP 10</a:t>
            </a:r>
            <a:endParaRPr lang="en-US" sz="3999" spc="271">
              <a:solidFill>
                <a:srgbClr val="292929"/>
              </a:solidFill>
              <a:latin typeface="Proxima Nova"/>
            </a:endParaRPr>
          </a:p>
        </p:txBody>
      </p:sp>
      <p:sp>
        <p:nvSpPr>
          <p:cNvPr id="11" name="TextBox 10">
            <a:extLst>
              <a:ext uri="{FF2B5EF4-FFF2-40B4-BE49-F238E27FC236}">
                <a16:creationId xmlns:a16="http://schemas.microsoft.com/office/drawing/2014/main" id="{4C54F1F0-CA66-5D36-B726-A802FFB7D4B9}"/>
              </a:ext>
            </a:extLst>
          </p:cNvPr>
          <p:cNvSpPr txBox="1"/>
          <p:nvPr/>
        </p:nvSpPr>
        <p:spPr>
          <a:xfrm>
            <a:off x="4013306" y="4292919"/>
            <a:ext cx="1016000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atin typeface="Proxima Nova"/>
                <a:cs typeface="Calibri"/>
              </a:rPr>
              <a:t>Ambarish Narayan, Bhuvana Chandrika Kothapalli, Meenakshi Sundaram, </a:t>
            </a:r>
          </a:p>
          <a:p>
            <a:pPr algn="ctr"/>
            <a:r>
              <a:rPr lang="en-US">
                <a:latin typeface="Proxima Nova"/>
                <a:cs typeface="Calibri"/>
              </a:rPr>
              <a:t>Meghavi </a:t>
            </a:r>
            <a:r>
              <a:rPr lang="en-US" err="1">
                <a:latin typeface="Proxima Nova"/>
                <a:cs typeface="Calibri"/>
              </a:rPr>
              <a:t>Singhaniya</a:t>
            </a:r>
            <a:r>
              <a:rPr lang="en-US">
                <a:latin typeface="Proxima Nova"/>
                <a:cs typeface="Calibri"/>
              </a:rPr>
              <a:t>, Vaibhav Nagar, Vaishnavi Ganesh</a:t>
            </a:r>
          </a:p>
          <a:p>
            <a:br>
              <a:rPr lang="en-US"/>
            </a:br>
            <a:r>
              <a:rPr lang="en-US">
                <a:cs typeface="Calibri"/>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1A6848E-CEFA-4DE4-CFE1-4CD832238026}"/>
              </a:ext>
            </a:extLst>
          </p:cNvPr>
          <p:cNvSpPr/>
          <p:nvPr/>
        </p:nvSpPr>
        <p:spPr>
          <a:xfrm>
            <a:off x="0" y="4942811"/>
            <a:ext cx="18288000" cy="5344189"/>
          </a:xfrm>
          <a:prstGeom prst="rect">
            <a:avLst/>
          </a:prstGeom>
          <a:solidFill>
            <a:srgbClr val="C0E7E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3"/>
          <p:cNvGrpSpPr/>
          <p:nvPr/>
        </p:nvGrpSpPr>
        <p:grpSpPr>
          <a:xfrm>
            <a:off x="8744" y="-184160"/>
            <a:ext cx="18288000" cy="10471160"/>
            <a:chOff x="0" y="-38100"/>
            <a:chExt cx="4877324" cy="2166324"/>
          </a:xfrm>
        </p:grpSpPr>
        <p:sp>
          <p:nvSpPr>
            <p:cNvPr id="4" name="Freeform 4"/>
            <p:cNvSpPr/>
            <p:nvPr/>
          </p:nvSpPr>
          <p:spPr>
            <a:xfrm>
              <a:off x="0" y="0"/>
              <a:ext cx="4877324" cy="1022592"/>
            </a:xfrm>
            <a:custGeom>
              <a:avLst/>
              <a:gdLst/>
              <a:ahLst/>
              <a:cxnLst/>
              <a:rect l="l" t="t" r="r" b="b"/>
              <a:pathLst>
                <a:path w="4877324" h="2128224">
                  <a:moveTo>
                    <a:pt x="0" y="0"/>
                  </a:moveTo>
                  <a:lnTo>
                    <a:pt x="4877324" y="0"/>
                  </a:lnTo>
                  <a:lnTo>
                    <a:pt x="4877324" y="2128224"/>
                  </a:lnTo>
                  <a:lnTo>
                    <a:pt x="0" y="2128224"/>
                  </a:lnTo>
                  <a:close/>
                </a:path>
              </a:pathLst>
            </a:custGeom>
            <a:solidFill>
              <a:srgbClr val="48BAC3"/>
            </a:solidFill>
          </p:spPr>
          <p:txBody>
            <a:bodyPr/>
            <a:lstStyle/>
            <a:p>
              <a:endParaRPr lang="en-US"/>
            </a:p>
          </p:txBody>
        </p:sp>
        <p:sp>
          <p:nvSpPr>
            <p:cNvPr id="5" name="TextBox 5"/>
            <p:cNvSpPr txBox="1"/>
            <p:nvPr/>
          </p:nvSpPr>
          <p:spPr>
            <a:xfrm>
              <a:off x="0" y="-38100"/>
              <a:ext cx="4877324" cy="2166324"/>
            </a:xfrm>
            <a:prstGeom prst="rect">
              <a:avLst/>
            </a:prstGeom>
          </p:spPr>
          <p:txBody>
            <a:bodyPr lIns="50800" tIns="50800" rIns="50800" bIns="50800" rtlCol="0" anchor="ctr"/>
            <a:lstStyle/>
            <a:p>
              <a:pPr algn="ctr">
                <a:lnSpc>
                  <a:spcPts val="2659"/>
                </a:lnSpc>
              </a:pPr>
              <a:endParaRPr/>
            </a:p>
          </p:txBody>
        </p:sp>
      </p:grpSp>
      <p:pic>
        <p:nvPicPr>
          <p:cNvPr id="23" name="Picture 22" descr="A black world map with networks">
            <a:extLst>
              <a:ext uri="{FF2B5EF4-FFF2-40B4-BE49-F238E27FC236}">
                <a16:creationId xmlns:a16="http://schemas.microsoft.com/office/drawing/2014/main" id="{AEDC2F7E-80E9-4DD4-CEB4-3F7161E32B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5889"/>
            <a:ext cx="8209048" cy="4988700"/>
          </a:xfrm>
          <a:prstGeom prst="rect">
            <a:avLst/>
          </a:prstGeom>
        </p:spPr>
      </p:pic>
      <p:grpSp>
        <p:nvGrpSpPr>
          <p:cNvPr id="7" name="Group 7"/>
          <p:cNvGrpSpPr/>
          <p:nvPr/>
        </p:nvGrpSpPr>
        <p:grpSpPr>
          <a:xfrm>
            <a:off x="8205362" y="2465748"/>
            <a:ext cx="10100126" cy="2477062"/>
            <a:chOff x="0" y="0"/>
            <a:chExt cx="2137363" cy="2167467"/>
          </a:xfrm>
        </p:grpSpPr>
        <p:sp>
          <p:nvSpPr>
            <p:cNvPr id="8" name="Freeform 8"/>
            <p:cNvSpPr/>
            <p:nvPr/>
          </p:nvSpPr>
          <p:spPr>
            <a:xfrm>
              <a:off x="0" y="0"/>
              <a:ext cx="2137363" cy="2167467"/>
            </a:xfrm>
            <a:custGeom>
              <a:avLst/>
              <a:gdLst/>
              <a:ahLst/>
              <a:cxnLst/>
              <a:rect l="l" t="t" r="r" b="b"/>
              <a:pathLst>
                <a:path w="2137363" h="2167467">
                  <a:moveTo>
                    <a:pt x="0" y="0"/>
                  </a:moveTo>
                  <a:lnTo>
                    <a:pt x="2137363" y="0"/>
                  </a:lnTo>
                  <a:lnTo>
                    <a:pt x="2137363" y="2167467"/>
                  </a:lnTo>
                  <a:lnTo>
                    <a:pt x="0" y="2167467"/>
                  </a:lnTo>
                  <a:close/>
                </a:path>
              </a:pathLst>
            </a:custGeom>
            <a:solidFill>
              <a:srgbClr val="2D3541"/>
            </a:solidFill>
          </p:spPr>
          <p:txBody>
            <a:bodyPr/>
            <a:lstStyle/>
            <a:p>
              <a:endParaRPr lang="en-US"/>
            </a:p>
          </p:txBody>
        </p:sp>
        <p:sp>
          <p:nvSpPr>
            <p:cNvPr id="9" name="TextBox 9"/>
            <p:cNvSpPr txBox="1"/>
            <p:nvPr/>
          </p:nvSpPr>
          <p:spPr>
            <a:xfrm>
              <a:off x="0" y="-38100"/>
              <a:ext cx="2137363" cy="2205567"/>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9589333" y="1243679"/>
            <a:ext cx="7696200" cy="942566"/>
          </a:xfrm>
          <a:prstGeom prst="rect">
            <a:avLst/>
          </a:prstGeom>
        </p:spPr>
        <p:txBody>
          <a:bodyPr wrap="square" lIns="0" tIns="0" rIns="0" bIns="0" rtlCol="0" anchor="t">
            <a:spAutoFit/>
          </a:bodyPr>
          <a:lstStyle/>
          <a:p>
            <a:pPr algn="r">
              <a:lnSpc>
                <a:spcPts val="6640"/>
              </a:lnSpc>
            </a:pPr>
            <a:r>
              <a:rPr lang="en-US" sz="8000">
                <a:solidFill>
                  <a:srgbClr val="F7FDFE"/>
                </a:solidFill>
                <a:latin typeface="Bebas Neue"/>
              </a:rPr>
              <a:t>what is our strategy?</a:t>
            </a:r>
          </a:p>
        </p:txBody>
      </p:sp>
      <p:sp>
        <p:nvSpPr>
          <p:cNvPr id="21" name="TextBox 20">
            <a:extLst>
              <a:ext uri="{FF2B5EF4-FFF2-40B4-BE49-F238E27FC236}">
                <a16:creationId xmlns:a16="http://schemas.microsoft.com/office/drawing/2014/main" id="{90A38441-4B2A-DD72-39DE-5648251830AF}"/>
              </a:ext>
            </a:extLst>
          </p:cNvPr>
          <p:cNvSpPr txBox="1"/>
          <p:nvPr/>
        </p:nvSpPr>
        <p:spPr>
          <a:xfrm>
            <a:off x="9095624" y="2651116"/>
            <a:ext cx="8305800" cy="1938992"/>
          </a:xfrm>
          <a:prstGeom prst="rect">
            <a:avLst/>
          </a:prstGeom>
          <a:noFill/>
        </p:spPr>
        <p:txBody>
          <a:bodyPr wrap="square">
            <a:spAutoFit/>
          </a:bodyPr>
          <a:lstStyle/>
          <a:p>
            <a:pPr algn="ctr"/>
            <a:r>
              <a:rPr lang="en-US" sz="4000">
                <a:solidFill>
                  <a:schemeClr val="bg1"/>
                </a:solidFill>
                <a:latin typeface="Proxima Nova" panose="020B0604020202020204" charset="0"/>
              </a:rPr>
              <a:t>Identifying fraud by increased interpretability using graphs to review the peer network</a:t>
            </a:r>
          </a:p>
        </p:txBody>
      </p:sp>
      <p:sp>
        <p:nvSpPr>
          <p:cNvPr id="26" name="TextBox 25">
            <a:extLst>
              <a:ext uri="{FF2B5EF4-FFF2-40B4-BE49-F238E27FC236}">
                <a16:creationId xmlns:a16="http://schemas.microsoft.com/office/drawing/2014/main" id="{DE6D588D-192D-C600-7729-1AC045CFE94B}"/>
              </a:ext>
            </a:extLst>
          </p:cNvPr>
          <p:cNvSpPr txBox="1"/>
          <p:nvPr/>
        </p:nvSpPr>
        <p:spPr>
          <a:xfrm>
            <a:off x="2209800" y="5753100"/>
            <a:ext cx="15392400" cy="707886"/>
          </a:xfrm>
          <a:prstGeom prst="rect">
            <a:avLst/>
          </a:prstGeom>
          <a:noFill/>
        </p:spPr>
        <p:txBody>
          <a:bodyPr wrap="square" lIns="91440" tIns="45720" rIns="91440" bIns="45720" anchor="t">
            <a:spAutoFit/>
          </a:bodyPr>
          <a:lstStyle/>
          <a:p>
            <a:pPr marL="571500" indent="-571500">
              <a:buFont typeface="Wingdings" panose="05000000000000000000" pitchFamily="2" charset="2"/>
              <a:buChar char="v"/>
            </a:pPr>
            <a:r>
              <a:rPr lang="en-US" sz="4000">
                <a:solidFill>
                  <a:srgbClr val="2D3541"/>
                </a:solidFill>
                <a:latin typeface="Proxima Nova"/>
              </a:rPr>
              <a:t>Form a Network of Providers, Beneficiaries, APs and OPs </a:t>
            </a:r>
            <a:endParaRPr lang="en-US" sz="4000">
              <a:solidFill>
                <a:srgbClr val="2D3541"/>
              </a:solidFill>
              <a:latin typeface="Proxima Nova" panose="020B0604020202020204" charset="0"/>
            </a:endParaRPr>
          </a:p>
        </p:txBody>
      </p:sp>
      <p:sp>
        <p:nvSpPr>
          <p:cNvPr id="27" name="TextBox 26">
            <a:extLst>
              <a:ext uri="{FF2B5EF4-FFF2-40B4-BE49-F238E27FC236}">
                <a16:creationId xmlns:a16="http://schemas.microsoft.com/office/drawing/2014/main" id="{CD7D2B44-5F80-109A-9EFE-1AA3C8BEE298}"/>
              </a:ext>
            </a:extLst>
          </p:cNvPr>
          <p:cNvSpPr txBox="1"/>
          <p:nvPr/>
        </p:nvSpPr>
        <p:spPr>
          <a:xfrm>
            <a:off x="2209800" y="6743700"/>
            <a:ext cx="12695702" cy="707886"/>
          </a:xfrm>
          <a:prstGeom prst="rect">
            <a:avLst/>
          </a:prstGeom>
          <a:noFill/>
        </p:spPr>
        <p:txBody>
          <a:bodyPr wrap="square">
            <a:spAutoFit/>
          </a:bodyPr>
          <a:lstStyle/>
          <a:p>
            <a:pPr marL="571500" indent="-571500">
              <a:buFont typeface="Wingdings" panose="05000000000000000000" pitchFamily="2" charset="2"/>
              <a:buChar char="v"/>
            </a:pPr>
            <a:r>
              <a:rPr lang="en-US" sz="4000">
                <a:solidFill>
                  <a:srgbClr val="2D3541"/>
                </a:solidFill>
                <a:latin typeface="Proxima Nova" panose="020B0604020202020204" charset="0"/>
              </a:rPr>
              <a:t>Find degree, closeness, eigen vector centrality</a:t>
            </a:r>
          </a:p>
        </p:txBody>
      </p:sp>
      <p:sp>
        <p:nvSpPr>
          <p:cNvPr id="29" name="TextBox 28">
            <a:extLst>
              <a:ext uri="{FF2B5EF4-FFF2-40B4-BE49-F238E27FC236}">
                <a16:creationId xmlns:a16="http://schemas.microsoft.com/office/drawing/2014/main" id="{CC6A9923-2D80-5C4C-4046-A53FC396E2D1}"/>
              </a:ext>
            </a:extLst>
          </p:cNvPr>
          <p:cNvSpPr txBox="1"/>
          <p:nvPr/>
        </p:nvSpPr>
        <p:spPr>
          <a:xfrm>
            <a:off x="2209800" y="7730778"/>
            <a:ext cx="14173200" cy="707886"/>
          </a:xfrm>
          <a:prstGeom prst="rect">
            <a:avLst/>
          </a:prstGeom>
          <a:noFill/>
        </p:spPr>
        <p:txBody>
          <a:bodyPr wrap="square">
            <a:spAutoFit/>
          </a:bodyPr>
          <a:lstStyle/>
          <a:p>
            <a:pPr marL="571500" indent="-571500">
              <a:buFont typeface="Wingdings" panose="05000000000000000000" pitchFamily="2" charset="2"/>
              <a:buChar char="v"/>
            </a:pPr>
            <a:r>
              <a:rPr lang="en-US" sz="4000">
                <a:solidFill>
                  <a:srgbClr val="2D3541"/>
                </a:solidFill>
                <a:latin typeface="Proxima Nova" panose="020B0604020202020204" charset="0"/>
              </a:rPr>
              <a:t>Include graph features in the model to improve accuracy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AEBEE"/>
        </a:solidFill>
        <a:effectLst/>
      </p:bgPr>
    </p:bg>
    <p:spTree>
      <p:nvGrpSpPr>
        <p:cNvPr id="1" name="">
          <a:extLst>
            <a:ext uri="{FF2B5EF4-FFF2-40B4-BE49-F238E27FC236}">
              <a16:creationId xmlns:a16="http://schemas.microsoft.com/office/drawing/2014/main" id="{0DBFCFC2-7F37-4AAB-5A1D-98C30DBA68E4}"/>
            </a:ext>
          </a:extLst>
        </p:cNvPr>
        <p:cNvGrpSpPr/>
        <p:nvPr/>
      </p:nvGrpSpPr>
      <p:grpSpPr>
        <a:xfrm>
          <a:off x="0" y="0"/>
          <a:ext cx="0" cy="0"/>
          <a:chOff x="0" y="0"/>
          <a:chExt cx="0" cy="0"/>
        </a:xfrm>
      </p:grpSpPr>
      <p:pic>
        <p:nvPicPr>
          <p:cNvPr id="96" name="Picture 95" descr="Sphere of mesh and nodes">
            <a:extLst>
              <a:ext uri="{FF2B5EF4-FFF2-40B4-BE49-F238E27FC236}">
                <a16:creationId xmlns:a16="http://schemas.microsoft.com/office/drawing/2014/main" id="{378AE612-B5CE-8FEB-CC19-9F15115DD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41" y="0"/>
            <a:ext cx="18377941" cy="10287000"/>
          </a:xfrm>
          <a:prstGeom prst="rect">
            <a:avLst/>
          </a:prstGeom>
        </p:spPr>
      </p:pic>
      <p:sp>
        <p:nvSpPr>
          <p:cNvPr id="97" name="Rectangle 96">
            <a:extLst>
              <a:ext uri="{FF2B5EF4-FFF2-40B4-BE49-F238E27FC236}">
                <a16:creationId xmlns:a16="http://schemas.microsoft.com/office/drawing/2014/main" id="{E75B1878-BF3B-CC58-7AF7-6C80317DA4DD}"/>
              </a:ext>
            </a:extLst>
          </p:cNvPr>
          <p:cNvSpPr/>
          <p:nvPr/>
        </p:nvSpPr>
        <p:spPr>
          <a:xfrm>
            <a:off x="-112426" y="2016177"/>
            <a:ext cx="18400426" cy="450451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D063617-2CB0-6532-F278-A1BE91A1E4E8}"/>
              </a:ext>
            </a:extLst>
          </p:cNvPr>
          <p:cNvSpPr/>
          <p:nvPr/>
        </p:nvSpPr>
        <p:spPr>
          <a:xfrm>
            <a:off x="5138756" y="2103867"/>
            <a:ext cx="7606253" cy="4332280"/>
          </a:xfrm>
          <a:prstGeom prst="rect">
            <a:avLst/>
          </a:prstGeom>
          <a:solidFill>
            <a:srgbClr val="D1EBE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4">
            <a:extLst>
              <a:ext uri="{FF2B5EF4-FFF2-40B4-BE49-F238E27FC236}">
                <a16:creationId xmlns:a16="http://schemas.microsoft.com/office/drawing/2014/main" id="{9BE49EB2-A2C7-B934-0412-EAA76A0BA157}"/>
              </a:ext>
            </a:extLst>
          </p:cNvPr>
          <p:cNvSpPr txBox="1"/>
          <p:nvPr/>
        </p:nvSpPr>
        <p:spPr>
          <a:xfrm>
            <a:off x="273425" y="814332"/>
            <a:ext cx="11811000" cy="942566"/>
          </a:xfrm>
          <a:prstGeom prst="rect">
            <a:avLst/>
          </a:prstGeom>
        </p:spPr>
        <p:txBody>
          <a:bodyPr wrap="square" lIns="0" tIns="0" rIns="0" bIns="0" rtlCol="0" anchor="t">
            <a:spAutoFit/>
          </a:bodyPr>
          <a:lstStyle/>
          <a:p>
            <a:pPr>
              <a:lnSpc>
                <a:spcPts val="6640"/>
              </a:lnSpc>
            </a:pPr>
            <a:r>
              <a:rPr lang="en-US" sz="8000">
                <a:solidFill>
                  <a:schemeClr val="bg1"/>
                </a:solidFill>
                <a:latin typeface="Bebas Neue"/>
              </a:rPr>
              <a:t>INCLUSION OF GRAPH FEATURES</a:t>
            </a:r>
          </a:p>
        </p:txBody>
      </p:sp>
      <p:grpSp>
        <p:nvGrpSpPr>
          <p:cNvPr id="34" name="Group 33">
            <a:extLst>
              <a:ext uri="{FF2B5EF4-FFF2-40B4-BE49-F238E27FC236}">
                <a16:creationId xmlns:a16="http://schemas.microsoft.com/office/drawing/2014/main" id="{0B537C33-8B3A-18FB-71CC-1510A60A67E3}"/>
              </a:ext>
            </a:extLst>
          </p:cNvPr>
          <p:cNvGrpSpPr/>
          <p:nvPr/>
        </p:nvGrpSpPr>
        <p:grpSpPr>
          <a:xfrm>
            <a:off x="5798348" y="2115895"/>
            <a:ext cx="7021229" cy="3993698"/>
            <a:chOff x="287478" y="3101458"/>
            <a:chExt cx="7021229" cy="3993698"/>
          </a:xfrm>
        </p:grpSpPr>
        <p:cxnSp>
          <p:nvCxnSpPr>
            <p:cNvPr id="8" name="Straight Arrow Connector 7">
              <a:extLst>
                <a:ext uri="{FF2B5EF4-FFF2-40B4-BE49-F238E27FC236}">
                  <a16:creationId xmlns:a16="http://schemas.microsoft.com/office/drawing/2014/main" id="{95EDB954-52D2-B1B4-72AD-A44008A9026D}"/>
                </a:ext>
              </a:extLst>
            </p:cNvPr>
            <p:cNvCxnSpPr>
              <a:cxnSpLocks/>
            </p:cNvCxnSpPr>
            <p:nvPr/>
          </p:nvCxnSpPr>
          <p:spPr>
            <a:xfrm>
              <a:off x="3517901" y="3984172"/>
              <a:ext cx="0" cy="2228270"/>
            </a:xfrm>
            <a:prstGeom prst="straightConnector1">
              <a:avLst/>
            </a:prstGeom>
            <a:ln w="57150">
              <a:solidFill>
                <a:srgbClr val="2D354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7E6B069-658A-6259-8EB1-0037A1986923}"/>
                </a:ext>
              </a:extLst>
            </p:cNvPr>
            <p:cNvCxnSpPr>
              <a:cxnSpLocks/>
            </p:cNvCxnSpPr>
            <p:nvPr/>
          </p:nvCxnSpPr>
          <p:spPr>
            <a:xfrm>
              <a:off x="1641024" y="5838993"/>
              <a:ext cx="671870" cy="723172"/>
            </a:xfrm>
            <a:prstGeom prst="straightConnector1">
              <a:avLst/>
            </a:prstGeom>
            <a:ln w="57150">
              <a:solidFill>
                <a:srgbClr val="2D354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CBD0032-1926-423E-F0E6-80BEEA65C327}"/>
                </a:ext>
              </a:extLst>
            </p:cNvPr>
            <p:cNvCxnSpPr>
              <a:cxnSpLocks/>
            </p:cNvCxnSpPr>
            <p:nvPr/>
          </p:nvCxnSpPr>
          <p:spPr>
            <a:xfrm flipH="1">
              <a:off x="4634753" y="5836564"/>
              <a:ext cx="666509" cy="725601"/>
            </a:xfrm>
            <a:prstGeom prst="straightConnector1">
              <a:avLst/>
            </a:prstGeom>
            <a:ln w="57150">
              <a:solidFill>
                <a:srgbClr val="2D354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8EB2496-5C69-E809-50B7-B206027165FE}"/>
                </a:ext>
              </a:extLst>
            </p:cNvPr>
            <p:cNvCxnSpPr>
              <a:cxnSpLocks/>
            </p:cNvCxnSpPr>
            <p:nvPr/>
          </p:nvCxnSpPr>
          <p:spPr>
            <a:xfrm>
              <a:off x="4458610" y="3467100"/>
              <a:ext cx="790280" cy="793008"/>
            </a:xfrm>
            <a:prstGeom prst="straightConnector1">
              <a:avLst/>
            </a:prstGeom>
            <a:ln w="57150">
              <a:solidFill>
                <a:srgbClr val="2D35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E5B1C6E-1AB2-8164-9602-BF234C350FA2}"/>
                </a:ext>
              </a:extLst>
            </p:cNvPr>
            <p:cNvCxnSpPr>
              <a:cxnSpLocks/>
            </p:cNvCxnSpPr>
            <p:nvPr/>
          </p:nvCxnSpPr>
          <p:spPr>
            <a:xfrm flipV="1">
              <a:off x="1641024" y="3518279"/>
              <a:ext cx="936169" cy="802335"/>
            </a:xfrm>
            <a:prstGeom prst="straightConnector1">
              <a:avLst/>
            </a:prstGeom>
            <a:ln w="57150">
              <a:solidFill>
                <a:srgbClr val="2D354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E673B69-6DC7-F5E5-D8E1-F55EB01320DD}"/>
                </a:ext>
              </a:extLst>
            </p:cNvPr>
            <p:cNvCxnSpPr>
              <a:cxnSpLocks/>
            </p:cNvCxnSpPr>
            <p:nvPr/>
          </p:nvCxnSpPr>
          <p:spPr>
            <a:xfrm flipV="1">
              <a:off x="2042886" y="5053114"/>
              <a:ext cx="2828471" cy="1"/>
            </a:xfrm>
            <a:prstGeom prst="straightConnector1">
              <a:avLst/>
            </a:prstGeom>
            <a:ln w="57150">
              <a:solidFill>
                <a:srgbClr val="2D354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4">
              <a:extLst>
                <a:ext uri="{FF2B5EF4-FFF2-40B4-BE49-F238E27FC236}">
                  <a16:creationId xmlns:a16="http://schemas.microsoft.com/office/drawing/2014/main" id="{D854B2E8-83EA-E49D-3FE8-FC72E78BDDF4}"/>
                </a:ext>
              </a:extLst>
            </p:cNvPr>
            <p:cNvSpPr txBox="1"/>
            <p:nvPr/>
          </p:nvSpPr>
          <p:spPr>
            <a:xfrm>
              <a:off x="2044853" y="6291090"/>
              <a:ext cx="2930136" cy="804066"/>
            </a:xfrm>
            <a:prstGeom prst="rect">
              <a:avLst/>
            </a:prstGeom>
          </p:spPr>
          <p:txBody>
            <a:bodyPr wrap="square" lIns="0" tIns="0" rIns="0" bIns="0" rtlCol="0" anchor="t">
              <a:spAutoFit/>
            </a:bodyPr>
            <a:lstStyle/>
            <a:p>
              <a:pPr algn="ctr">
                <a:lnSpc>
                  <a:spcPts val="6640"/>
                </a:lnSpc>
              </a:pPr>
              <a:r>
                <a:rPr lang="en-US" sz="3600">
                  <a:solidFill>
                    <a:srgbClr val="0000FF"/>
                  </a:solidFill>
                  <a:latin typeface="Bebas Neue"/>
                </a:rPr>
                <a:t>beneficiary</a:t>
              </a:r>
            </a:p>
          </p:txBody>
        </p:sp>
        <p:sp>
          <p:nvSpPr>
            <p:cNvPr id="21" name="TextBox 14">
              <a:extLst>
                <a:ext uri="{FF2B5EF4-FFF2-40B4-BE49-F238E27FC236}">
                  <a16:creationId xmlns:a16="http://schemas.microsoft.com/office/drawing/2014/main" id="{FFF32BA1-E50D-F73A-63DD-18A5C6B4A677}"/>
                </a:ext>
              </a:extLst>
            </p:cNvPr>
            <p:cNvSpPr txBox="1"/>
            <p:nvPr/>
          </p:nvSpPr>
          <p:spPr>
            <a:xfrm>
              <a:off x="2074585" y="3101458"/>
              <a:ext cx="2930136" cy="804066"/>
            </a:xfrm>
            <a:prstGeom prst="rect">
              <a:avLst/>
            </a:prstGeom>
          </p:spPr>
          <p:txBody>
            <a:bodyPr wrap="square" lIns="0" tIns="0" rIns="0" bIns="0" rtlCol="0" anchor="t">
              <a:spAutoFit/>
            </a:bodyPr>
            <a:lstStyle/>
            <a:p>
              <a:pPr algn="ctr">
                <a:lnSpc>
                  <a:spcPts val="6640"/>
                </a:lnSpc>
              </a:pPr>
              <a:r>
                <a:rPr lang="en-US" sz="3600">
                  <a:solidFill>
                    <a:srgbClr val="FF0000"/>
                  </a:solidFill>
                  <a:latin typeface="Bebas Neue"/>
                </a:rPr>
                <a:t>provider</a:t>
              </a:r>
            </a:p>
          </p:txBody>
        </p:sp>
        <p:sp>
          <p:nvSpPr>
            <p:cNvPr id="23" name="TextBox 14">
              <a:extLst>
                <a:ext uri="{FF2B5EF4-FFF2-40B4-BE49-F238E27FC236}">
                  <a16:creationId xmlns:a16="http://schemas.microsoft.com/office/drawing/2014/main" id="{7E860D6B-C03F-E54E-F063-713F23C378B2}"/>
                </a:ext>
              </a:extLst>
            </p:cNvPr>
            <p:cNvSpPr txBox="1"/>
            <p:nvPr/>
          </p:nvSpPr>
          <p:spPr>
            <a:xfrm>
              <a:off x="287478" y="4483173"/>
              <a:ext cx="1863408" cy="1107996"/>
            </a:xfrm>
            <a:prstGeom prst="rect">
              <a:avLst/>
            </a:prstGeom>
          </p:spPr>
          <p:txBody>
            <a:bodyPr wrap="square" lIns="0" tIns="0" rIns="0" bIns="0" rtlCol="0" anchor="t">
              <a:spAutoFit/>
            </a:bodyPr>
            <a:lstStyle/>
            <a:p>
              <a:pPr algn="ctr"/>
              <a:r>
                <a:rPr lang="en-US" sz="3600">
                  <a:solidFill>
                    <a:srgbClr val="3CB355"/>
                  </a:solidFill>
                  <a:latin typeface="Bebas Neue"/>
                </a:rPr>
                <a:t>Attending physician</a:t>
              </a:r>
            </a:p>
          </p:txBody>
        </p:sp>
        <p:sp>
          <p:nvSpPr>
            <p:cNvPr id="24" name="TextBox 14">
              <a:extLst>
                <a:ext uri="{FF2B5EF4-FFF2-40B4-BE49-F238E27FC236}">
                  <a16:creationId xmlns:a16="http://schemas.microsoft.com/office/drawing/2014/main" id="{9917F3B2-189F-EE8C-CCFF-640F35F73A2E}"/>
                </a:ext>
              </a:extLst>
            </p:cNvPr>
            <p:cNvSpPr txBox="1"/>
            <p:nvPr/>
          </p:nvSpPr>
          <p:spPr>
            <a:xfrm>
              <a:off x="4378571" y="4478981"/>
              <a:ext cx="2930136" cy="1107996"/>
            </a:xfrm>
            <a:prstGeom prst="rect">
              <a:avLst/>
            </a:prstGeom>
          </p:spPr>
          <p:txBody>
            <a:bodyPr wrap="square" lIns="0" tIns="0" rIns="0" bIns="0" rtlCol="0" anchor="t">
              <a:spAutoFit/>
            </a:bodyPr>
            <a:lstStyle/>
            <a:p>
              <a:pPr algn="ctr"/>
              <a:r>
                <a:rPr lang="en-US" sz="3600">
                  <a:solidFill>
                    <a:srgbClr val="9999FF"/>
                  </a:solidFill>
                  <a:latin typeface="Bebas Neue"/>
                </a:rPr>
                <a:t>Operating physician</a:t>
              </a:r>
            </a:p>
          </p:txBody>
        </p:sp>
      </p:grpSp>
      <p:grpSp>
        <p:nvGrpSpPr>
          <p:cNvPr id="46" name="Group 45">
            <a:extLst>
              <a:ext uri="{FF2B5EF4-FFF2-40B4-BE49-F238E27FC236}">
                <a16:creationId xmlns:a16="http://schemas.microsoft.com/office/drawing/2014/main" id="{9B06B842-06C8-182E-A538-ED37C46EC62D}"/>
              </a:ext>
            </a:extLst>
          </p:cNvPr>
          <p:cNvGrpSpPr/>
          <p:nvPr/>
        </p:nvGrpSpPr>
        <p:grpSpPr>
          <a:xfrm>
            <a:off x="-5058" y="2369952"/>
            <a:ext cx="4744026" cy="3328537"/>
            <a:chOff x="11500831" y="262956"/>
            <a:chExt cx="6140543" cy="4627254"/>
          </a:xfrm>
        </p:grpSpPr>
        <p:pic>
          <p:nvPicPr>
            <p:cNvPr id="41" name="Graphic 40">
              <a:extLst>
                <a:ext uri="{FF2B5EF4-FFF2-40B4-BE49-F238E27FC236}">
                  <a16:creationId xmlns:a16="http://schemas.microsoft.com/office/drawing/2014/main" id="{3E3B48E7-4702-FD72-3CB6-F335ABCC43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00831" y="1146270"/>
              <a:ext cx="6140543" cy="3027825"/>
            </a:xfrm>
            <a:prstGeom prst="rect">
              <a:avLst/>
            </a:prstGeom>
          </p:spPr>
        </p:pic>
        <p:sp>
          <p:nvSpPr>
            <p:cNvPr id="42" name="TextBox 14">
              <a:extLst>
                <a:ext uri="{FF2B5EF4-FFF2-40B4-BE49-F238E27FC236}">
                  <a16:creationId xmlns:a16="http://schemas.microsoft.com/office/drawing/2014/main" id="{8A753382-0E1E-687B-0A26-D967F14F3814}"/>
                </a:ext>
              </a:extLst>
            </p:cNvPr>
            <p:cNvSpPr txBox="1"/>
            <p:nvPr/>
          </p:nvSpPr>
          <p:spPr>
            <a:xfrm>
              <a:off x="12805055" y="262956"/>
              <a:ext cx="3532095" cy="1000525"/>
            </a:xfrm>
            <a:prstGeom prst="rect">
              <a:avLst/>
            </a:prstGeom>
          </p:spPr>
          <p:txBody>
            <a:bodyPr wrap="square" lIns="0" tIns="0" rIns="0" bIns="0" rtlCol="0" anchor="t">
              <a:spAutoFit/>
            </a:bodyPr>
            <a:lstStyle/>
            <a:p>
              <a:pPr algn="ctr">
                <a:lnSpc>
                  <a:spcPts val="6640"/>
                </a:lnSpc>
              </a:pPr>
              <a:r>
                <a:rPr lang="en-US" sz="3600">
                  <a:solidFill>
                    <a:srgbClr val="FF0000"/>
                  </a:solidFill>
                  <a:latin typeface="Bebas Neue"/>
                </a:rPr>
                <a:t>providers</a:t>
              </a:r>
            </a:p>
          </p:txBody>
        </p:sp>
        <p:sp>
          <p:nvSpPr>
            <p:cNvPr id="43" name="TextBox 14">
              <a:extLst>
                <a:ext uri="{FF2B5EF4-FFF2-40B4-BE49-F238E27FC236}">
                  <a16:creationId xmlns:a16="http://schemas.microsoft.com/office/drawing/2014/main" id="{17C470B7-0965-48DC-FF01-173FEC00E33D}"/>
                </a:ext>
              </a:extLst>
            </p:cNvPr>
            <p:cNvSpPr txBox="1"/>
            <p:nvPr/>
          </p:nvSpPr>
          <p:spPr>
            <a:xfrm>
              <a:off x="12805055" y="3889685"/>
              <a:ext cx="3532095" cy="1000525"/>
            </a:xfrm>
            <a:prstGeom prst="rect">
              <a:avLst/>
            </a:prstGeom>
          </p:spPr>
          <p:txBody>
            <a:bodyPr wrap="square" lIns="0" tIns="0" rIns="0" bIns="0" rtlCol="0" anchor="t">
              <a:spAutoFit/>
            </a:bodyPr>
            <a:lstStyle/>
            <a:p>
              <a:pPr algn="ctr">
                <a:lnSpc>
                  <a:spcPts val="6640"/>
                </a:lnSpc>
              </a:pPr>
              <a:r>
                <a:rPr lang="en-US" sz="3600">
                  <a:solidFill>
                    <a:srgbClr val="0000FF"/>
                  </a:solidFill>
                  <a:latin typeface="Bebas Neue"/>
                </a:rPr>
                <a:t>beneficiaries</a:t>
              </a:r>
            </a:p>
          </p:txBody>
        </p:sp>
      </p:grpSp>
      <p:grpSp>
        <p:nvGrpSpPr>
          <p:cNvPr id="59" name="Group 58">
            <a:extLst>
              <a:ext uri="{FF2B5EF4-FFF2-40B4-BE49-F238E27FC236}">
                <a16:creationId xmlns:a16="http://schemas.microsoft.com/office/drawing/2014/main" id="{9D59A263-B8F8-FAA0-EB47-68FEB3DB7C41}"/>
              </a:ext>
            </a:extLst>
          </p:cNvPr>
          <p:cNvGrpSpPr/>
          <p:nvPr/>
        </p:nvGrpSpPr>
        <p:grpSpPr>
          <a:xfrm>
            <a:off x="12476215" y="2345270"/>
            <a:ext cx="5560775" cy="3541754"/>
            <a:chOff x="4952044" y="6122445"/>
            <a:chExt cx="7073833" cy="4256356"/>
          </a:xfrm>
        </p:grpSpPr>
        <p:grpSp>
          <p:nvGrpSpPr>
            <p:cNvPr id="57" name="Group 56">
              <a:extLst>
                <a:ext uri="{FF2B5EF4-FFF2-40B4-BE49-F238E27FC236}">
                  <a16:creationId xmlns:a16="http://schemas.microsoft.com/office/drawing/2014/main" id="{11F9B6F1-83EA-10F3-AC59-C3DEB6770AD6}"/>
                </a:ext>
              </a:extLst>
            </p:cNvPr>
            <p:cNvGrpSpPr/>
            <p:nvPr/>
          </p:nvGrpSpPr>
          <p:grpSpPr>
            <a:xfrm>
              <a:off x="4952044" y="6122445"/>
              <a:ext cx="7073833" cy="3639946"/>
              <a:chOff x="4952044" y="6122445"/>
              <a:chExt cx="7073833" cy="3639946"/>
            </a:xfrm>
          </p:grpSpPr>
          <p:sp>
            <p:nvSpPr>
              <p:cNvPr id="49" name="TextBox 14">
                <a:extLst>
                  <a:ext uri="{FF2B5EF4-FFF2-40B4-BE49-F238E27FC236}">
                    <a16:creationId xmlns:a16="http://schemas.microsoft.com/office/drawing/2014/main" id="{F54CE9F2-D638-CC89-145B-9ECA8192A7A6}"/>
                  </a:ext>
                </a:extLst>
              </p:cNvPr>
              <p:cNvSpPr txBox="1"/>
              <p:nvPr/>
            </p:nvSpPr>
            <p:spPr>
              <a:xfrm>
                <a:off x="4952044" y="6122445"/>
                <a:ext cx="3136083" cy="1331551"/>
              </a:xfrm>
              <a:prstGeom prst="rect">
                <a:avLst/>
              </a:prstGeom>
            </p:spPr>
            <p:txBody>
              <a:bodyPr wrap="square" lIns="0" tIns="0" rIns="0" bIns="0" rtlCol="0" anchor="t">
                <a:spAutoFit/>
              </a:bodyPr>
              <a:lstStyle/>
              <a:p>
                <a:pPr algn="ctr"/>
                <a:r>
                  <a:rPr lang="en-US" sz="3600">
                    <a:solidFill>
                      <a:srgbClr val="3CB355"/>
                    </a:solidFill>
                    <a:latin typeface="Bebas Neue"/>
                  </a:rPr>
                  <a:t>Attending physicians</a:t>
                </a:r>
              </a:p>
            </p:txBody>
          </p:sp>
          <p:grpSp>
            <p:nvGrpSpPr>
              <p:cNvPr id="56" name="Group 55">
                <a:extLst>
                  <a:ext uri="{FF2B5EF4-FFF2-40B4-BE49-F238E27FC236}">
                    <a16:creationId xmlns:a16="http://schemas.microsoft.com/office/drawing/2014/main" id="{C44689EB-B8F3-F04F-FC3C-B8958EEA9813}"/>
                  </a:ext>
                </a:extLst>
              </p:cNvPr>
              <p:cNvGrpSpPr/>
              <p:nvPr/>
            </p:nvGrpSpPr>
            <p:grpSpPr>
              <a:xfrm>
                <a:off x="6656395" y="6152107"/>
                <a:ext cx="5369482" cy="3610284"/>
                <a:chOff x="6656395" y="6152107"/>
                <a:chExt cx="5369482" cy="3610284"/>
              </a:xfrm>
            </p:grpSpPr>
            <p:pic>
              <p:nvPicPr>
                <p:cNvPr id="48" name="Picture 47" descr="A network of colorful lines and circles&#10;&#10;Description automatically generated with medium confidence">
                  <a:extLst>
                    <a:ext uri="{FF2B5EF4-FFF2-40B4-BE49-F238E27FC236}">
                      <a16:creationId xmlns:a16="http://schemas.microsoft.com/office/drawing/2014/main" id="{8CF0DF3D-40F2-CFB4-01E7-CF8C5E924F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56395" y="7377030"/>
                  <a:ext cx="4283659" cy="2385361"/>
                </a:xfrm>
                <a:prstGeom prst="rect">
                  <a:avLst/>
                </a:prstGeom>
              </p:spPr>
            </p:pic>
            <p:sp>
              <p:nvSpPr>
                <p:cNvPr id="50" name="TextBox 14">
                  <a:extLst>
                    <a:ext uri="{FF2B5EF4-FFF2-40B4-BE49-F238E27FC236}">
                      <a16:creationId xmlns:a16="http://schemas.microsoft.com/office/drawing/2014/main" id="{E42F21EE-72F7-D6FF-0F2A-24AE20C6146C}"/>
                    </a:ext>
                  </a:extLst>
                </p:cNvPr>
                <p:cNvSpPr txBox="1"/>
                <p:nvPr/>
              </p:nvSpPr>
              <p:spPr>
                <a:xfrm>
                  <a:off x="9274773" y="6152107"/>
                  <a:ext cx="2751104" cy="1331551"/>
                </a:xfrm>
                <a:prstGeom prst="rect">
                  <a:avLst/>
                </a:prstGeom>
              </p:spPr>
              <p:txBody>
                <a:bodyPr wrap="square" lIns="0" tIns="0" rIns="0" bIns="0" rtlCol="0" anchor="t">
                  <a:spAutoFit/>
                </a:bodyPr>
                <a:lstStyle/>
                <a:p>
                  <a:pPr algn="ctr"/>
                  <a:r>
                    <a:rPr lang="en-US" sz="3600">
                      <a:solidFill>
                        <a:srgbClr val="9999FF"/>
                      </a:solidFill>
                      <a:latin typeface="Bebas Neue"/>
                    </a:rPr>
                    <a:t>operating physicians</a:t>
                  </a:r>
                </a:p>
              </p:txBody>
            </p:sp>
            <p:sp>
              <p:nvSpPr>
                <p:cNvPr id="51" name="Oval 50">
                  <a:extLst>
                    <a:ext uri="{FF2B5EF4-FFF2-40B4-BE49-F238E27FC236}">
                      <a16:creationId xmlns:a16="http://schemas.microsoft.com/office/drawing/2014/main" id="{CB26C617-9335-44D5-21DD-39D0B3F01628}"/>
                    </a:ext>
                  </a:extLst>
                </p:cNvPr>
                <p:cNvSpPr/>
                <p:nvPr/>
              </p:nvSpPr>
              <p:spPr>
                <a:xfrm>
                  <a:off x="6656395" y="9294824"/>
                  <a:ext cx="461581" cy="448062"/>
                </a:xfrm>
                <a:prstGeom prst="ellipse">
                  <a:avLst/>
                </a:prstGeom>
                <a:solidFill>
                  <a:srgbClr val="00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FDC4046-EE2D-D983-95AD-40EF0161422E}"/>
                    </a:ext>
                  </a:extLst>
                </p:cNvPr>
                <p:cNvSpPr/>
                <p:nvPr/>
              </p:nvSpPr>
              <p:spPr>
                <a:xfrm>
                  <a:off x="7626546" y="9294824"/>
                  <a:ext cx="461581" cy="448062"/>
                </a:xfrm>
                <a:prstGeom prst="ellipse">
                  <a:avLst/>
                </a:prstGeom>
                <a:solidFill>
                  <a:srgbClr val="00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9F68AF8-C049-C8A1-A259-D896F283F57D}"/>
                    </a:ext>
                  </a:extLst>
                </p:cNvPr>
                <p:cNvSpPr/>
                <p:nvPr/>
              </p:nvSpPr>
              <p:spPr>
                <a:xfrm>
                  <a:off x="8576216" y="9294824"/>
                  <a:ext cx="461581" cy="448062"/>
                </a:xfrm>
                <a:prstGeom prst="ellipse">
                  <a:avLst/>
                </a:prstGeom>
                <a:solidFill>
                  <a:srgbClr val="00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506AA007-96C6-79CC-12E6-1453AB5C752B}"/>
                    </a:ext>
                  </a:extLst>
                </p:cNvPr>
                <p:cNvSpPr/>
                <p:nvPr/>
              </p:nvSpPr>
              <p:spPr>
                <a:xfrm>
                  <a:off x="9527344" y="9294824"/>
                  <a:ext cx="461581" cy="448062"/>
                </a:xfrm>
                <a:prstGeom prst="ellipse">
                  <a:avLst/>
                </a:prstGeom>
                <a:solidFill>
                  <a:srgbClr val="00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318A1EC-E406-1458-03E1-9601238FCB8D}"/>
                    </a:ext>
                  </a:extLst>
                </p:cNvPr>
                <p:cNvSpPr/>
                <p:nvPr/>
              </p:nvSpPr>
              <p:spPr>
                <a:xfrm>
                  <a:off x="10478472" y="9294824"/>
                  <a:ext cx="461581" cy="448062"/>
                </a:xfrm>
                <a:prstGeom prst="ellipse">
                  <a:avLst/>
                </a:prstGeom>
                <a:solidFill>
                  <a:srgbClr val="0000FF"/>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8" name="TextBox 14">
              <a:extLst>
                <a:ext uri="{FF2B5EF4-FFF2-40B4-BE49-F238E27FC236}">
                  <a16:creationId xmlns:a16="http://schemas.microsoft.com/office/drawing/2014/main" id="{3A7A2A3E-5994-A8D6-66BD-216BDDDB2678}"/>
                </a:ext>
              </a:extLst>
            </p:cNvPr>
            <p:cNvSpPr txBox="1"/>
            <p:nvPr/>
          </p:nvSpPr>
          <p:spPr>
            <a:xfrm>
              <a:off x="7132943" y="9605512"/>
              <a:ext cx="3330562" cy="773289"/>
            </a:xfrm>
            <a:prstGeom prst="rect">
              <a:avLst/>
            </a:prstGeom>
          </p:spPr>
          <p:txBody>
            <a:bodyPr wrap="square" lIns="0" tIns="0" rIns="0" bIns="0" rtlCol="0" anchor="t">
              <a:spAutoFit/>
            </a:bodyPr>
            <a:lstStyle/>
            <a:p>
              <a:pPr algn="ctr">
                <a:lnSpc>
                  <a:spcPts val="6640"/>
                </a:lnSpc>
              </a:pPr>
              <a:r>
                <a:rPr lang="en-US" sz="3600">
                  <a:solidFill>
                    <a:srgbClr val="0000FF"/>
                  </a:solidFill>
                  <a:latin typeface="Bebas Neue"/>
                </a:rPr>
                <a:t>beneficiaries</a:t>
              </a:r>
            </a:p>
          </p:txBody>
        </p:sp>
      </p:grpSp>
      <p:sp>
        <p:nvSpPr>
          <p:cNvPr id="80" name="Arrow: Right 79">
            <a:extLst>
              <a:ext uri="{FF2B5EF4-FFF2-40B4-BE49-F238E27FC236}">
                <a16:creationId xmlns:a16="http://schemas.microsoft.com/office/drawing/2014/main" id="{C7DD9934-4A36-6DF9-B8C4-E6E95F52F2B1}"/>
              </a:ext>
            </a:extLst>
          </p:cNvPr>
          <p:cNvSpPr/>
          <p:nvPr/>
        </p:nvSpPr>
        <p:spPr>
          <a:xfrm>
            <a:off x="12308988" y="4019292"/>
            <a:ext cx="1188293" cy="498287"/>
          </a:xfrm>
          <a:prstGeom prst="rightArrow">
            <a:avLst/>
          </a:prstGeom>
          <a:solidFill>
            <a:srgbClr val="2D35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32E1D5A3-A0D6-479A-62BC-4B0AD167CE7C}"/>
              </a:ext>
            </a:extLst>
          </p:cNvPr>
          <p:cNvSpPr/>
          <p:nvPr/>
        </p:nvSpPr>
        <p:spPr>
          <a:xfrm rot="10800000">
            <a:off x="4472942" y="4047416"/>
            <a:ext cx="1188293" cy="498287"/>
          </a:xfrm>
          <a:prstGeom prst="rightArrow">
            <a:avLst/>
          </a:prstGeom>
          <a:solidFill>
            <a:srgbClr val="2D354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A1A4B7FE-46F0-DFAD-6C88-D95FACD5567B}"/>
              </a:ext>
            </a:extLst>
          </p:cNvPr>
          <p:cNvSpPr/>
          <p:nvPr/>
        </p:nvSpPr>
        <p:spPr>
          <a:xfrm>
            <a:off x="14182146" y="3388299"/>
            <a:ext cx="362851" cy="372837"/>
          </a:xfrm>
          <a:prstGeom prst="ellipse">
            <a:avLst/>
          </a:prstGeom>
          <a:solidFill>
            <a:srgbClr val="3CB3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C26581D-987C-7D40-8CDD-5B5E88B16703}"/>
              </a:ext>
            </a:extLst>
          </p:cNvPr>
          <p:cNvSpPr/>
          <p:nvPr/>
        </p:nvSpPr>
        <p:spPr>
          <a:xfrm>
            <a:off x="14949030" y="3388299"/>
            <a:ext cx="362851" cy="372837"/>
          </a:xfrm>
          <a:prstGeom prst="ellipse">
            <a:avLst/>
          </a:prstGeom>
          <a:solidFill>
            <a:srgbClr val="3CB35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14">
            <a:extLst>
              <a:ext uri="{FF2B5EF4-FFF2-40B4-BE49-F238E27FC236}">
                <a16:creationId xmlns:a16="http://schemas.microsoft.com/office/drawing/2014/main" id="{F4B98D64-2741-61C1-9CD3-A2B7A23CB248}"/>
              </a:ext>
            </a:extLst>
          </p:cNvPr>
          <p:cNvSpPr txBox="1"/>
          <p:nvPr/>
        </p:nvSpPr>
        <p:spPr>
          <a:xfrm>
            <a:off x="273425" y="6850995"/>
            <a:ext cx="11811000" cy="819455"/>
          </a:xfrm>
          <a:prstGeom prst="rect">
            <a:avLst/>
          </a:prstGeom>
        </p:spPr>
        <p:txBody>
          <a:bodyPr wrap="square" lIns="0" tIns="0" rIns="0" bIns="0" rtlCol="0" anchor="t">
            <a:spAutoFit/>
          </a:bodyPr>
          <a:lstStyle/>
          <a:p>
            <a:pPr>
              <a:lnSpc>
                <a:spcPts val="6640"/>
              </a:lnSpc>
            </a:pPr>
            <a:r>
              <a:rPr lang="en-US" sz="4800">
                <a:solidFill>
                  <a:schemeClr val="bg1"/>
                </a:solidFill>
                <a:latin typeface="Bebas Neue"/>
              </a:rPr>
              <a:t>Features used from formed networks</a:t>
            </a:r>
          </a:p>
        </p:txBody>
      </p:sp>
      <p:grpSp>
        <p:nvGrpSpPr>
          <p:cNvPr id="103" name="Group 102">
            <a:extLst>
              <a:ext uri="{FF2B5EF4-FFF2-40B4-BE49-F238E27FC236}">
                <a16:creationId xmlns:a16="http://schemas.microsoft.com/office/drawing/2014/main" id="{BDCA99B3-A178-16D3-97D8-754CD270D00E}"/>
              </a:ext>
            </a:extLst>
          </p:cNvPr>
          <p:cNvGrpSpPr/>
          <p:nvPr/>
        </p:nvGrpSpPr>
        <p:grpSpPr>
          <a:xfrm>
            <a:off x="1619446" y="8103228"/>
            <a:ext cx="15049108" cy="1179083"/>
            <a:chOff x="1276856" y="8171103"/>
            <a:chExt cx="15049108" cy="1179083"/>
          </a:xfrm>
        </p:grpSpPr>
        <p:sp>
          <p:nvSpPr>
            <p:cNvPr id="99" name="Rectangle: Rounded Corners 98">
              <a:extLst>
                <a:ext uri="{FF2B5EF4-FFF2-40B4-BE49-F238E27FC236}">
                  <a16:creationId xmlns:a16="http://schemas.microsoft.com/office/drawing/2014/main" id="{64E32D86-D2A5-00DD-6EAE-EADEF53D27C6}"/>
                </a:ext>
              </a:extLst>
            </p:cNvPr>
            <p:cNvSpPr/>
            <p:nvPr/>
          </p:nvSpPr>
          <p:spPr>
            <a:xfrm>
              <a:off x="1276856" y="8171103"/>
              <a:ext cx="2728806" cy="1179083"/>
            </a:xfrm>
            <a:prstGeom prst="roundRect">
              <a:avLst/>
            </a:prstGeom>
            <a:solidFill>
              <a:srgbClr val="CAEBEE"/>
            </a:solidFill>
            <a:ln>
              <a:solidFill>
                <a:srgbClr val="2D35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Bebas Neue" panose="020B0606020202050201" pitchFamily="34" charset="0"/>
                </a:rPr>
                <a:t>Degree</a:t>
              </a:r>
            </a:p>
          </p:txBody>
        </p:sp>
        <p:sp>
          <p:nvSpPr>
            <p:cNvPr id="100" name="Rectangle: Rounded Corners 99">
              <a:extLst>
                <a:ext uri="{FF2B5EF4-FFF2-40B4-BE49-F238E27FC236}">
                  <a16:creationId xmlns:a16="http://schemas.microsoft.com/office/drawing/2014/main" id="{AF43F85C-2548-37D3-12F3-CB902E803B65}"/>
                </a:ext>
              </a:extLst>
            </p:cNvPr>
            <p:cNvSpPr/>
            <p:nvPr/>
          </p:nvSpPr>
          <p:spPr>
            <a:xfrm>
              <a:off x="4186357" y="8171103"/>
              <a:ext cx="4421095" cy="1179083"/>
            </a:xfrm>
            <a:prstGeom prst="roundRect">
              <a:avLst/>
            </a:prstGeom>
            <a:solidFill>
              <a:srgbClr val="CAEBEE"/>
            </a:solidFill>
            <a:ln>
              <a:solidFill>
                <a:srgbClr val="2D35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Bebas Neue" panose="020B0606020202050201" pitchFamily="34" charset="0"/>
                </a:rPr>
                <a:t>Closeness centrality</a:t>
              </a:r>
            </a:p>
          </p:txBody>
        </p:sp>
        <p:sp>
          <p:nvSpPr>
            <p:cNvPr id="101" name="Rectangle: Rounded Corners 100">
              <a:extLst>
                <a:ext uri="{FF2B5EF4-FFF2-40B4-BE49-F238E27FC236}">
                  <a16:creationId xmlns:a16="http://schemas.microsoft.com/office/drawing/2014/main" id="{289FA36A-5512-47E0-A781-9B58960C1FBF}"/>
                </a:ext>
              </a:extLst>
            </p:cNvPr>
            <p:cNvSpPr/>
            <p:nvPr/>
          </p:nvSpPr>
          <p:spPr>
            <a:xfrm>
              <a:off x="8786833" y="8171103"/>
              <a:ext cx="4848486" cy="1179083"/>
            </a:xfrm>
            <a:prstGeom prst="roundRect">
              <a:avLst/>
            </a:prstGeom>
            <a:solidFill>
              <a:srgbClr val="CAEBEE"/>
            </a:solidFill>
            <a:ln>
              <a:solidFill>
                <a:srgbClr val="2D35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Bebas Neue" panose="020B0606020202050201" pitchFamily="34" charset="0"/>
                </a:rPr>
                <a:t>Eigen vector centrality</a:t>
              </a:r>
            </a:p>
          </p:txBody>
        </p:sp>
        <p:sp>
          <p:nvSpPr>
            <p:cNvPr id="102" name="Rectangle: Rounded Corners 101">
              <a:extLst>
                <a:ext uri="{FF2B5EF4-FFF2-40B4-BE49-F238E27FC236}">
                  <a16:creationId xmlns:a16="http://schemas.microsoft.com/office/drawing/2014/main" id="{0B81CE79-6D3C-6CF2-51CD-8AFCA8925302}"/>
                </a:ext>
              </a:extLst>
            </p:cNvPr>
            <p:cNvSpPr/>
            <p:nvPr/>
          </p:nvSpPr>
          <p:spPr>
            <a:xfrm>
              <a:off x="13816014" y="8171103"/>
              <a:ext cx="2509950" cy="1179083"/>
            </a:xfrm>
            <a:prstGeom prst="roundRect">
              <a:avLst/>
            </a:prstGeom>
            <a:solidFill>
              <a:srgbClr val="CAEBEE"/>
            </a:solidFill>
            <a:ln>
              <a:solidFill>
                <a:srgbClr val="2D354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latin typeface="Bebas Neue" panose="020B0606020202050201" pitchFamily="34" charset="0"/>
                </a:rPr>
                <a:t>Bi-rank</a:t>
              </a:r>
            </a:p>
          </p:txBody>
        </p:sp>
      </p:grpSp>
    </p:spTree>
    <p:extLst>
      <p:ext uri="{BB962C8B-B14F-4D97-AF65-F5344CB8AC3E}">
        <p14:creationId xmlns:p14="http://schemas.microsoft.com/office/powerpoint/2010/main" val="4282784553"/>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a:extLst>
            <a:ext uri="{FF2B5EF4-FFF2-40B4-BE49-F238E27FC236}">
              <a16:creationId xmlns:a16="http://schemas.microsoft.com/office/drawing/2014/main" id="{F3506F4C-2C0B-0A02-C630-0834226E5FC7}"/>
            </a:ext>
          </a:extLst>
        </p:cNvPr>
        <p:cNvGrpSpPr/>
        <p:nvPr/>
      </p:nvGrpSpPr>
      <p:grpSpPr>
        <a:xfrm>
          <a:off x="0" y="0"/>
          <a:ext cx="0" cy="0"/>
          <a:chOff x="0" y="0"/>
          <a:chExt cx="0" cy="0"/>
        </a:xfrm>
      </p:grpSpPr>
      <p:pic>
        <p:nvPicPr>
          <p:cNvPr id="23" name="Picture 22" descr="Stock market trading screen">
            <a:extLst>
              <a:ext uri="{FF2B5EF4-FFF2-40B4-BE49-F238E27FC236}">
                <a16:creationId xmlns:a16="http://schemas.microsoft.com/office/drawing/2014/main" id="{E3930606-2191-427D-5710-28609C97B916}"/>
              </a:ext>
            </a:extLst>
          </p:cNvPr>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4953000" y="0"/>
            <a:ext cx="13335000" cy="10287000"/>
          </a:xfrm>
          <a:prstGeom prst="rect">
            <a:avLst/>
          </a:prstGeom>
        </p:spPr>
      </p:pic>
      <p:grpSp>
        <p:nvGrpSpPr>
          <p:cNvPr id="25" name="Group 2">
            <a:extLst>
              <a:ext uri="{FF2B5EF4-FFF2-40B4-BE49-F238E27FC236}">
                <a16:creationId xmlns:a16="http://schemas.microsoft.com/office/drawing/2014/main" id="{063B1D61-3490-309D-1993-09E3DDB68421}"/>
              </a:ext>
            </a:extLst>
          </p:cNvPr>
          <p:cNvGrpSpPr/>
          <p:nvPr/>
        </p:nvGrpSpPr>
        <p:grpSpPr>
          <a:xfrm>
            <a:off x="0" y="516066"/>
            <a:ext cx="17754600" cy="2038113"/>
            <a:chOff x="0" y="0"/>
            <a:chExt cx="4877324" cy="1557312"/>
          </a:xfrm>
          <a:solidFill>
            <a:schemeClr val="tx1">
              <a:lumMod val="50000"/>
              <a:lumOff val="50000"/>
            </a:schemeClr>
          </a:solidFill>
        </p:grpSpPr>
        <p:sp>
          <p:nvSpPr>
            <p:cNvPr id="26" name="Freeform 3">
              <a:extLst>
                <a:ext uri="{FF2B5EF4-FFF2-40B4-BE49-F238E27FC236}">
                  <a16:creationId xmlns:a16="http://schemas.microsoft.com/office/drawing/2014/main" id="{C73C8867-E333-F74F-846F-51D0AB9C458F}"/>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27" name="TextBox 4">
              <a:extLst>
                <a:ext uri="{FF2B5EF4-FFF2-40B4-BE49-F238E27FC236}">
                  <a16:creationId xmlns:a16="http://schemas.microsoft.com/office/drawing/2014/main" id="{B45752E5-B571-4415-D287-C72A61D63391}"/>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sp>
        <p:nvSpPr>
          <p:cNvPr id="18" name="TextBox 18">
            <a:extLst>
              <a:ext uri="{FF2B5EF4-FFF2-40B4-BE49-F238E27FC236}">
                <a16:creationId xmlns:a16="http://schemas.microsoft.com/office/drawing/2014/main" id="{CE28ADAB-20CF-0A5B-1193-6EA7CE664F0E}"/>
              </a:ext>
            </a:extLst>
          </p:cNvPr>
          <p:cNvSpPr txBox="1"/>
          <p:nvPr/>
        </p:nvSpPr>
        <p:spPr>
          <a:xfrm>
            <a:off x="402548" y="986595"/>
            <a:ext cx="14703238" cy="1275349"/>
          </a:xfrm>
          <a:prstGeom prst="rect">
            <a:avLst/>
          </a:prstGeom>
        </p:spPr>
        <p:txBody>
          <a:bodyPr wrap="square" lIns="0" tIns="0" rIns="0" bIns="0" rtlCol="0" anchor="t">
            <a:spAutoFit/>
          </a:bodyPr>
          <a:lstStyle/>
          <a:p>
            <a:pPr>
              <a:lnSpc>
                <a:spcPts val="9911"/>
              </a:lnSpc>
            </a:pPr>
            <a:r>
              <a:rPr lang="en-US" sz="8400">
                <a:solidFill>
                  <a:srgbClr val="F7FDFE"/>
                </a:solidFill>
                <a:latin typeface="Bebas Neue"/>
              </a:rPr>
              <a:t>Adding the features as mentioned</a:t>
            </a:r>
          </a:p>
        </p:txBody>
      </p:sp>
      <p:sp>
        <p:nvSpPr>
          <p:cNvPr id="28" name="TextBox 27">
            <a:extLst>
              <a:ext uri="{FF2B5EF4-FFF2-40B4-BE49-F238E27FC236}">
                <a16:creationId xmlns:a16="http://schemas.microsoft.com/office/drawing/2014/main" id="{01098A54-6A23-219C-A2E3-3B761BB4FB3C}"/>
              </a:ext>
            </a:extLst>
          </p:cNvPr>
          <p:cNvSpPr txBox="1"/>
          <p:nvPr/>
        </p:nvSpPr>
        <p:spPr>
          <a:xfrm>
            <a:off x="228600" y="2786874"/>
            <a:ext cx="17373600" cy="461665"/>
          </a:xfrm>
          <a:prstGeom prst="rect">
            <a:avLst/>
          </a:prstGeom>
          <a:noFill/>
        </p:spPr>
        <p:txBody>
          <a:bodyPr wrap="square">
            <a:spAutoFit/>
          </a:bodyPr>
          <a:lstStyle/>
          <a:p>
            <a:r>
              <a:rPr lang="en-US" sz="2400">
                <a:solidFill>
                  <a:schemeClr val="bg1"/>
                </a:solidFill>
                <a:latin typeface="Proxima Nova" panose="020B0604020202020204" charset="0"/>
              </a:rPr>
              <a:t>1. In addition to the features from the dataset, add the graph features (degree, closeness, eigenvector, </a:t>
            </a:r>
            <a:r>
              <a:rPr lang="en-US" sz="2400" err="1">
                <a:solidFill>
                  <a:schemeClr val="bg1"/>
                </a:solidFill>
                <a:latin typeface="Proxima Nova" panose="020B0604020202020204" charset="0"/>
              </a:rPr>
              <a:t>birank</a:t>
            </a:r>
            <a:r>
              <a:rPr lang="en-US" sz="2400">
                <a:solidFill>
                  <a:schemeClr val="bg1"/>
                </a:solidFill>
                <a:latin typeface="Proxima Nova" panose="020B0604020202020204" charset="0"/>
              </a:rPr>
              <a:t>) to the dataset</a:t>
            </a:r>
          </a:p>
        </p:txBody>
      </p:sp>
      <p:sp>
        <p:nvSpPr>
          <p:cNvPr id="29" name="TextBox 28">
            <a:extLst>
              <a:ext uri="{FF2B5EF4-FFF2-40B4-BE49-F238E27FC236}">
                <a16:creationId xmlns:a16="http://schemas.microsoft.com/office/drawing/2014/main" id="{422AC8CC-CECC-673D-77A1-67E9305584BA}"/>
              </a:ext>
            </a:extLst>
          </p:cNvPr>
          <p:cNvSpPr txBox="1"/>
          <p:nvPr/>
        </p:nvSpPr>
        <p:spPr>
          <a:xfrm>
            <a:off x="228600" y="3248539"/>
            <a:ext cx="18178695" cy="461665"/>
          </a:xfrm>
          <a:prstGeom prst="rect">
            <a:avLst/>
          </a:prstGeom>
          <a:noFill/>
        </p:spPr>
        <p:txBody>
          <a:bodyPr wrap="square" lIns="91440" tIns="45720" rIns="91440" bIns="45720" anchor="t">
            <a:spAutoFit/>
          </a:bodyPr>
          <a:lstStyle/>
          <a:p>
            <a:r>
              <a:rPr lang="en-US" sz="2400">
                <a:solidFill>
                  <a:schemeClr val="bg1"/>
                </a:solidFill>
                <a:latin typeface="Proxima Nova"/>
              </a:rPr>
              <a:t>2. Run the classification model using original + graph features and choose the best features that give the highest accuracy </a:t>
            </a:r>
            <a:endParaRPr lang="en-US" sz="2400">
              <a:solidFill>
                <a:schemeClr val="bg1"/>
              </a:solidFill>
              <a:latin typeface="Proxima Nova" panose="020B0604020202020204" charset="0"/>
            </a:endParaRPr>
          </a:p>
        </p:txBody>
      </p:sp>
      <p:sp>
        <p:nvSpPr>
          <p:cNvPr id="39" name="TextBox 38">
            <a:extLst>
              <a:ext uri="{FF2B5EF4-FFF2-40B4-BE49-F238E27FC236}">
                <a16:creationId xmlns:a16="http://schemas.microsoft.com/office/drawing/2014/main" id="{A571A188-5390-B2D3-63E8-F7CC230ED48A}"/>
              </a:ext>
            </a:extLst>
          </p:cNvPr>
          <p:cNvSpPr txBox="1"/>
          <p:nvPr/>
        </p:nvSpPr>
        <p:spPr>
          <a:xfrm>
            <a:off x="9915897" y="3924300"/>
            <a:ext cx="7873872" cy="461665"/>
          </a:xfrm>
          <a:prstGeom prst="rect">
            <a:avLst/>
          </a:prstGeom>
          <a:noFill/>
        </p:spPr>
        <p:txBody>
          <a:bodyPr wrap="square" lIns="91440" tIns="45720" rIns="91440" bIns="45720" anchor="t">
            <a:spAutoFit/>
          </a:bodyPr>
          <a:lstStyle/>
          <a:p>
            <a:r>
              <a:rPr lang="en-US" sz="2400" b="1">
                <a:solidFill>
                  <a:srgbClr val="48BAC3"/>
                </a:solidFill>
                <a:latin typeface="Proxima Nova"/>
              </a:rPr>
              <a:t>XG Boost model gave higher accuracy of about 92% </a:t>
            </a:r>
          </a:p>
        </p:txBody>
      </p:sp>
      <p:cxnSp>
        <p:nvCxnSpPr>
          <p:cNvPr id="42" name="Straight Connector 41">
            <a:extLst>
              <a:ext uri="{FF2B5EF4-FFF2-40B4-BE49-F238E27FC236}">
                <a16:creationId xmlns:a16="http://schemas.microsoft.com/office/drawing/2014/main" id="{9BAE5657-334F-8041-7467-BC5FD1068334}"/>
              </a:ext>
            </a:extLst>
          </p:cNvPr>
          <p:cNvCxnSpPr/>
          <p:nvPr/>
        </p:nvCxnSpPr>
        <p:spPr>
          <a:xfrm>
            <a:off x="76200" y="3848100"/>
            <a:ext cx="178817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6A30219B-8825-2FF1-4AEB-CFAE145D6887}"/>
              </a:ext>
            </a:extLst>
          </p:cNvPr>
          <p:cNvPicPr>
            <a:picLocks noChangeAspect="1"/>
          </p:cNvPicPr>
          <p:nvPr/>
        </p:nvPicPr>
        <p:blipFill rotWithShape="1">
          <a:blip r:embed="rId4"/>
          <a:srcRect t="4887"/>
          <a:stretch/>
        </p:blipFill>
        <p:spPr>
          <a:xfrm>
            <a:off x="9443739" y="4533900"/>
            <a:ext cx="8415087" cy="4222727"/>
          </a:xfrm>
          <a:prstGeom prst="rect">
            <a:avLst/>
          </a:prstGeom>
        </p:spPr>
      </p:pic>
      <p:pic>
        <p:nvPicPr>
          <p:cNvPr id="3" name="Picture 2" descr="A bar graph with text&#10;&#10;Description automatically generated">
            <a:extLst>
              <a:ext uri="{FF2B5EF4-FFF2-40B4-BE49-F238E27FC236}">
                <a16:creationId xmlns:a16="http://schemas.microsoft.com/office/drawing/2014/main" id="{7B817CDD-4B9C-BE28-8B77-3B11FCF9977A}"/>
              </a:ext>
            </a:extLst>
          </p:cNvPr>
          <p:cNvPicPr>
            <a:picLocks noChangeAspect="1"/>
          </p:cNvPicPr>
          <p:nvPr/>
        </p:nvPicPr>
        <p:blipFill rotWithShape="1">
          <a:blip r:embed="rId5"/>
          <a:srcRect t="4733"/>
          <a:stretch/>
        </p:blipFill>
        <p:spPr>
          <a:xfrm>
            <a:off x="424472" y="4533900"/>
            <a:ext cx="8893475" cy="4216935"/>
          </a:xfrm>
          <a:prstGeom prst="rect">
            <a:avLst/>
          </a:prstGeom>
        </p:spPr>
      </p:pic>
      <p:sp>
        <p:nvSpPr>
          <p:cNvPr id="9" name="TextBox 8">
            <a:extLst>
              <a:ext uri="{FF2B5EF4-FFF2-40B4-BE49-F238E27FC236}">
                <a16:creationId xmlns:a16="http://schemas.microsoft.com/office/drawing/2014/main" id="{B66656E2-9700-8E72-CD83-1671C15FFB4D}"/>
              </a:ext>
            </a:extLst>
          </p:cNvPr>
          <p:cNvSpPr txBox="1"/>
          <p:nvPr/>
        </p:nvSpPr>
        <p:spPr>
          <a:xfrm>
            <a:off x="1409700" y="9123252"/>
            <a:ext cx="15468600" cy="830997"/>
          </a:xfrm>
          <a:prstGeom prst="rect">
            <a:avLst/>
          </a:prstGeom>
          <a:noFill/>
        </p:spPr>
        <p:txBody>
          <a:bodyPr wrap="square">
            <a:spAutoFit/>
          </a:bodyPr>
          <a:lstStyle/>
          <a:p>
            <a:pPr algn="ctr"/>
            <a:r>
              <a:rPr lang="en-US" sz="2400">
                <a:solidFill>
                  <a:schemeClr val="bg1"/>
                </a:solidFill>
              </a:rPr>
              <a:t>We see that both Attending Physician – Beneficiary and Provider – Beneficiary graph metrics are covered in the Random Forest method, whereas in XG boost, the Provider – Beneficiary metrics have more importance</a:t>
            </a:r>
          </a:p>
        </p:txBody>
      </p:sp>
      <p:sp>
        <p:nvSpPr>
          <p:cNvPr id="10" name="TextBox 9">
            <a:extLst>
              <a:ext uri="{FF2B5EF4-FFF2-40B4-BE49-F238E27FC236}">
                <a16:creationId xmlns:a16="http://schemas.microsoft.com/office/drawing/2014/main" id="{0D886302-77DE-7560-4031-BFD776ABEE55}"/>
              </a:ext>
            </a:extLst>
          </p:cNvPr>
          <p:cNvSpPr txBox="1"/>
          <p:nvPr/>
        </p:nvSpPr>
        <p:spPr>
          <a:xfrm>
            <a:off x="1297688" y="3959532"/>
            <a:ext cx="7693976" cy="461665"/>
          </a:xfrm>
          <a:prstGeom prst="rect">
            <a:avLst/>
          </a:prstGeom>
          <a:noFill/>
        </p:spPr>
        <p:txBody>
          <a:bodyPr wrap="square">
            <a:spAutoFit/>
          </a:bodyPr>
          <a:lstStyle/>
          <a:p>
            <a:pPr algn="ctr"/>
            <a:r>
              <a:rPr lang="en-US" sz="2400" b="1">
                <a:solidFill>
                  <a:schemeClr val="bg1"/>
                </a:solidFill>
                <a:latin typeface="Proxima Nova"/>
              </a:rPr>
              <a:t>Random forest Model gave accuracy about 83% </a:t>
            </a:r>
            <a:endParaRPr lang="en-US" sz="2400">
              <a:solidFill>
                <a:schemeClr val="bg1"/>
              </a:solidFill>
            </a:endParaRPr>
          </a:p>
        </p:txBody>
      </p:sp>
      <p:sp>
        <p:nvSpPr>
          <p:cNvPr id="11" name="Rectangle 10">
            <a:extLst>
              <a:ext uri="{FF2B5EF4-FFF2-40B4-BE49-F238E27FC236}">
                <a16:creationId xmlns:a16="http://schemas.microsoft.com/office/drawing/2014/main" id="{5CB7B235-97FE-935A-A02C-B473755E620A}"/>
              </a:ext>
            </a:extLst>
          </p:cNvPr>
          <p:cNvSpPr/>
          <p:nvPr/>
        </p:nvSpPr>
        <p:spPr>
          <a:xfrm>
            <a:off x="1905000" y="4843165"/>
            <a:ext cx="990600" cy="38099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98B81A7-803E-972E-A4B1-52B7EE0DC778}"/>
              </a:ext>
            </a:extLst>
          </p:cNvPr>
          <p:cNvSpPr/>
          <p:nvPr/>
        </p:nvSpPr>
        <p:spPr>
          <a:xfrm>
            <a:off x="1905000" y="6958743"/>
            <a:ext cx="990600" cy="38099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F845DEE-EFEF-2B15-6330-272D299E75CB}"/>
              </a:ext>
            </a:extLst>
          </p:cNvPr>
          <p:cNvSpPr/>
          <p:nvPr/>
        </p:nvSpPr>
        <p:spPr>
          <a:xfrm>
            <a:off x="533400" y="7667184"/>
            <a:ext cx="2362200" cy="38099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248169-BBA8-7EDF-E086-642CBE61199C}"/>
              </a:ext>
            </a:extLst>
          </p:cNvPr>
          <p:cNvSpPr/>
          <p:nvPr/>
        </p:nvSpPr>
        <p:spPr>
          <a:xfrm>
            <a:off x="10439400" y="4843165"/>
            <a:ext cx="990600" cy="38099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D4F9443-0A08-C7C4-5893-2A0902F1434D}"/>
              </a:ext>
            </a:extLst>
          </p:cNvPr>
          <p:cNvSpPr/>
          <p:nvPr/>
        </p:nvSpPr>
        <p:spPr>
          <a:xfrm>
            <a:off x="10439400" y="5550156"/>
            <a:ext cx="990600" cy="38099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978AF50-A80A-C5FC-F866-20229836CFCD}"/>
              </a:ext>
            </a:extLst>
          </p:cNvPr>
          <p:cNvSpPr/>
          <p:nvPr/>
        </p:nvSpPr>
        <p:spPr>
          <a:xfrm>
            <a:off x="9726274" y="6255484"/>
            <a:ext cx="1703726" cy="38099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04A07BD-B9CD-D7BB-81F1-D94FEF12B841}"/>
              </a:ext>
            </a:extLst>
          </p:cNvPr>
          <p:cNvSpPr/>
          <p:nvPr/>
        </p:nvSpPr>
        <p:spPr>
          <a:xfrm>
            <a:off x="9587536" y="6958742"/>
            <a:ext cx="1842463" cy="380999"/>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993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3271D-29F6-50D8-73A3-E1739CC8698C}"/>
            </a:ext>
          </a:extLst>
        </p:cNvPr>
        <p:cNvGrpSpPr/>
        <p:nvPr/>
      </p:nvGrpSpPr>
      <p:grpSpPr>
        <a:xfrm>
          <a:off x="0" y="0"/>
          <a:ext cx="0" cy="0"/>
          <a:chOff x="0" y="0"/>
          <a:chExt cx="0" cy="0"/>
        </a:xfrm>
      </p:grpSpPr>
      <p:grpSp>
        <p:nvGrpSpPr>
          <p:cNvPr id="17" name="Group 2">
            <a:extLst>
              <a:ext uri="{FF2B5EF4-FFF2-40B4-BE49-F238E27FC236}">
                <a16:creationId xmlns:a16="http://schemas.microsoft.com/office/drawing/2014/main" id="{4DAF6FDB-29C9-938F-31E3-D3A6AC1B434B}"/>
              </a:ext>
            </a:extLst>
          </p:cNvPr>
          <p:cNvGrpSpPr/>
          <p:nvPr/>
        </p:nvGrpSpPr>
        <p:grpSpPr>
          <a:xfrm>
            <a:off x="0" y="163326"/>
            <a:ext cx="18297504" cy="1839915"/>
            <a:chOff x="0" y="0"/>
            <a:chExt cx="4877324" cy="1557312"/>
          </a:xfrm>
          <a:solidFill>
            <a:srgbClr val="2D3541"/>
          </a:solidFill>
        </p:grpSpPr>
        <p:sp>
          <p:nvSpPr>
            <p:cNvPr id="18" name="Freeform 3">
              <a:extLst>
                <a:ext uri="{FF2B5EF4-FFF2-40B4-BE49-F238E27FC236}">
                  <a16:creationId xmlns:a16="http://schemas.microsoft.com/office/drawing/2014/main" id="{340ABAEA-368C-EB72-D312-8D9AE302629D}"/>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19" name="TextBox 4">
              <a:extLst>
                <a:ext uri="{FF2B5EF4-FFF2-40B4-BE49-F238E27FC236}">
                  <a16:creationId xmlns:a16="http://schemas.microsoft.com/office/drawing/2014/main" id="{5C3FD8C2-578F-498C-7536-2AE8B748E1E8}"/>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sp>
        <p:nvSpPr>
          <p:cNvPr id="16" name="TextBox 15">
            <a:extLst>
              <a:ext uri="{FF2B5EF4-FFF2-40B4-BE49-F238E27FC236}">
                <a16:creationId xmlns:a16="http://schemas.microsoft.com/office/drawing/2014/main" id="{351CE597-B8A5-B97E-5B43-53527FCF4A87}"/>
              </a:ext>
            </a:extLst>
          </p:cNvPr>
          <p:cNvSpPr txBox="1"/>
          <p:nvPr/>
        </p:nvSpPr>
        <p:spPr>
          <a:xfrm>
            <a:off x="0" y="8133212"/>
            <a:ext cx="18297504" cy="2191888"/>
          </a:xfrm>
          <a:prstGeom prst="rect">
            <a:avLst/>
          </a:prstGeom>
          <a:solidFill>
            <a:schemeClr val="accent5">
              <a:lumMod val="20000"/>
              <a:lumOff val="80000"/>
            </a:schemeClr>
          </a:solidFill>
          <a:ln>
            <a:solidFill>
              <a:schemeClr val="accent5">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4" name="Google Shape;785;p44">
            <a:extLst>
              <a:ext uri="{FF2B5EF4-FFF2-40B4-BE49-F238E27FC236}">
                <a16:creationId xmlns:a16="http://schemas.microsoft.com/office/drawing/2014/main" id="{44579E23-BCEB-D178-BA7A-8DCA82C798F2}"/>
              </a:ext>
            </a:extLst>
          </p:cNvPr>
          <p:cNvSpPr txBox="1">
            <a:spLocks/>
          </p:cNvSpPr>
          <p:nvPr/>
        </p:nvSpPr>
        <p:spPr>
          <a:xfrm>
            <a:off x="221340" y="393360"/>
            <a:ext cx="6934200" cy="1290651"/>
          </a:xfrm>
          <a:prstGeom prst="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 sz="8400">
                <a:solidFill>
                  <a:schemeClr val="bg1"/>
                </a:solidFill>
                <a:latin typeface="Bebas Neue"/>
              </a:rPr>
              <a:t>NETWORK ANALYSIS</a:t>
            </a:r>
            <a:endParaRPr lang="en-US" sz="8400">
              <a:cs typeface="Calibri"/>
            </a:endParaRPr>
          </a:p>
        </p:txBody>
      </p:sp>
      <p:sp>
        <p:nvSpPr>
          <p:cNvPr id="4" name="TextBox 3">
            <a:extLst>
              <a:ext uri="{FF2B5EF4-FFF2-40B4-BE49-F238E27FC236}">
                <a16:creationId xmlns:a16="http://schemas.microsoft.com/office/drawing/2014/main" id="{72BB3703-CA53-4B4B-1A6E-6E907F052910}"/>
              </a:ext>
            </a:extLst>
          </p:cNvPr>
          <p:cNvSpPr txBox="1"/>
          <p:nvPr/>
        </p:nvSpPr>
        <p:spPr>
          <a:xfrm>
            <a:off x="266700" y="8729607"/>
            <a:ext cx="388620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Proxima Nova"/>
                <a:cs typeface="Calibri"/>
              </a:rPr>
              <a:t>Control  Conditions</a:t>
            </a:r>
            <a:r>
              <a:rPr lang="en-US" sz="2000">
                <a:latin typeface="Proxima Nova"/>
                <a:cs typeface="Calibri"/>
              </a:rPr>
              <a:t>: </a:t>
            </a:r>
            <a:endParaRPr lang="en-US" sz="2000">
              <a:latin typeface="Calibri"/>
              <a:ea typeface="Calibri"/>
              <a:cs typeface="Calibri"/>
            </a:endParaRPr>
          </a:p>
          <a:p>
            <a:r>
              <a:rPr lang="en-US" sz="2000">
                <a:latin typeface="Proxima Nova"/>
                <a:cs typeface="Calibri"/>
              </a:rPr>
              <a:t>Frequency of repetition &gt; 15</a:t>
            </a:r>
            <a:endParaRPr lang="en-US" sz="2000">
              <a:ea typeface="Calibri"/>
              <a:cs typeface="Calibri"/>
            </a:endParaRPr>
          </a:p>
        </p:txBody>
      </p:sp>
      <p:sp>
        <p:nvSpPr>
          <p:cNvPr id="5" name="TextBox 4">
            <a:extLst>
              <a:ext uri="{FF2B5EF4-FFF2-40B4-BE49-F238E27FC236}">
                <a16:creationId xmlns:a16="http://schemas.microsoft.com/office/drawing/2014/main" id="{9EFBC968-3796-2CAA-A9CA-3A22392E7E81}"/>
              </a:ext>
            </a:extLst>
          </p:cNvPr>
          <p:cNvSpPr txBox="1"/>
          <p:nvPr/>
        </p:nvSpPr>
        <p:spPr>
          <a:xfrm>
            <a:off x="9300935" y="8256083"/>
            <a:ext cx="9114361"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Proxima Nova"/>
                <a:cs typeface="Calibri"/>
              </a:rPr>
              <a:t>Results:</a:t>
            </a:r>
          </a:p>
          <a:p>
            <a:pPr marL="285750" indent="-285750">
              <a:buFont typeface="Arial"/>
              <a:buChar char="•"/>
            </a:pPr>
            <a:r>
              <a:rPr lang="en-US" sz="2000">
                <a:latin typeface="Proxima Nova"/>
                <a:cs typeface="Calibri"/>
              </a:rPr>
              <a:t>445 providers with repeat AP equals OP cases &gt; 15.</a:t>
            </a:r>
          </a:p>
          <a:p>
            <a:pPr marL="285750" indent="-285750">
              <a:buFont typeface="Arial"/>
              <a:buChar char="•"/>
            </a:pPr>
            <a:r>
              <a:rPr lang="en-US" sz="2000">
                <a:latin typeface="Proxima Nova"/>
                <a:cs typeface="Calibri"/>
              </a:rPr>
              <a:t>Labeled nodes denote providers with a degree &gt; 150, totaling 31 central nodes flagged as suspicious in the LHS provider-beneficiary network.</a:t>
            </a:r>
          </a:p>
          <a:p>
            <a:pPr marL="285750" indent="-285750">
              <a:buFont typeface="Arial"/>
              <a:buChar char="•"/>
            </a:pPr>
            <a:r>
              <a:rPr lang="en-US" sz="2000">
                <a:latin typeface="Proxima Nova"/>
                <a:cs typeface="Calibri"/>
              </a:rPr>
              <a:t>Green nodes are interconnected due to their common factor (degree &gt; 150), while red nodes, not meeting this criterion, remain disconnected.</a:t>
            </a:r>
          </a:p>
        </p:txBody>
      </p:sp>
      <p:sp>
        <p:nvSpPr>
          <p:cNvPr id="13" name="TextBox 12">
            <a:extLst>
              <a:ext uri="{FF2B5EF4-FFF2-40B4-BE49-F238E27FC236}">
                <a16:creationId xmlns:a16="http://schemas.microsoft.com/office/drawing/2014/main" id="{2961BD71-0E74-D978-6F84-4938AB696EEC}"/>
              </a:ext>
            </a:extLst>
          </p:cNvPr>
          <p:cNvSpPr txBox="1"/>
          <p:nvPr/>
        </p:nvSpPr>
        <p:spPr>
          <a:xfrm>
            <a:off x="12725400" y="2224153"/>
            <a:ext cx="39914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D3541"/>
                </a:solidFill>
                <a:ea typeface="+mn-lt"/>
                <a:cs typeface="+mn-lt"/>
              </a:rPr>
              <a:t>Unipartite Network</a:t>
            </a:r>
          </a:p>
        </p:txBody>
      </p:sp>
      <p:pic>
        <p:nvPicPr>
          <p:cNvPr id="8" name="Picture 7">
            <a:extLst>
              <a:ext uri="{FF2B5EF4-FFF2-40B4-BE49-F238E27FC236}">
                <a16:creationId xmlns:a16="http://schemas.microsoft.com/office/drawing/2014/main" id="{9A9FFB5F-DB89-F1CE-9CAB-7131E817A5E1}"/>
              </a:ext>
            </a:extLst>
          </p:cNvPr>
          <p:cNvPicPr>
            <a:picLocks noChangeAspect="1"/>
          </p:cNvPicPr>
          <p:nvPr/>
        </p:nvPicPr>
        <p:blipFill rotWithShape="1">
          <a:blip r:embed="rId3"/>
          <a:srcRect r="2027"/>
          <a:stretch/>
        </p:blipFill>
        <p:spPr>
          <a:xfrm>
            <a:off x="966835" y="2734162"/>
            <a:ext cx="5258927" cy="5264524"/>
          </a:xfrm>
          <a:prstGeom prst="rect">
            <a:avLst/>
          </a:prstGeom>
        </p:spPr>
      </p:pic>
      <p:sp>
        <p:nvSpPr>
          <p:cNvPr id="9" name="TextBox 8">
            <a:extLst>
              <a:ext uri="{FF2B5EF4-FFF2-40B4-BE49-F238E27FC236}">
                <a16:creationId xmlns:a16="http://schemas.microsoft.com/office/drawing/2014/main" id="{883C7925-0424-145E-F97C-96960CBDE002}"/>
              </a:ext>
            </a:extLst>
          </p:cNvPr>
          <p:cNvSpPr txBox="1"/>
          <p:nvPr/>
        </p:nvSpPr>
        <p:spPr>
          <a:xfrm>
            <a:off x="7376880" y="473212"/>
            <a:ext cx="1068978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400" b="1">
                <a:solidFill>
                  <a:srgbClr val="48BAC3"/>
                </a:solidFill>
                <a:latin typeface="Segoe UI"/>
                <a:cs typeface="Segoe UI"/>
              </a:rPr>
              <a:t>Case 1: Attending Physician is same as Operating Physician</a:t>
            </a:r>
            <a:r>
              <a:rPr lang="en-US" sz="2400">
                <a:latin typeface="Segoe UI"/>
                <a:cs typeface="Segoe UI"/>
              </a:rPr>
              <a:t> </a:t>
            </a:r>
          </a:p>
          <a:p>
            <a:pPr algn="r"/>
            <a:r>
              <a:rPr lang="en-US" sz="2000" b="1">
                <a:solidFill>
                  <a:schemeClr val="bg1"/>
                </a:solidFill>
                <a:latin typeface="Segoe UI"/>
                <a:cs typeface="Segoe UI"/>
              </a:rPr>
              <a:t>Hypothesis: If the attending physician are same as operating physician for more than 15 times for a provider – the network is more likely to be able to commit a fraud. </a:t>
            </a:r>
            <a:endParaRPr lang="en-US" sz="2400">
              <a:solidFill>
                <a:schemeClr val="bg1"/>
              </a:solidFill>
            </a:endParaRPr>
          </a:p>
        </p:txBody>
      </p:sp>
      <p:pic>
        <p:nvPicPr>
          <p:cNvPr id="15" name="Picture 14" descr="A network of blue dots and yellow lines&#10;&#10;Description automatically generated">
            <a:extLst>
              <a:ext uri="{FF2B5EF4-FFF2-40B4-BE49-F238E27FC236}">
                <a16:creationId xmlns:a16="http://schemas.microsoft.com/office/drawing/2014/main" id="{8AA9111E-047E-949D-A51C-2E99C6822484}"/>
              </a:ext>
            </a:extLst>
          </p:cNvPr>
          <p:cNvPicPr>
            <a:picLocks noChangeAspect="1"/>
          </p:cNvPicPr>
          <p:nvPr/>
        </p:nvPicPr>
        <p:blipFill rotWithShape="1">
          <a:blip r:embed="rId4"/>
          <a:srcRect t="1959" r="1948" b="1351"/>
          <a:stretch/>
        </p:blipFill>
        <p:spPr>
          <a:xfrm>
            <a:off x="11930444" y="2820344"/>
            <a:ext cx="5467263" cy="5196002"/>
          </a:xfrm>
          <a:prstGeom prst="rect">
            <a:avLst/>
          </a:prstGeom>
        </p:spPr>
      </p:pic>
      <p:sp>
        <p:nvSpPr>
          <p:cNvPr id="11" name="TextBox 10">
            <a:extLst>
              <a:ext uri="{FF2B5EF4-FFF2-40B4-BE49-F238E27FC236}">
                <a16:creationId xmlns:a16="http://schemas.microsoft.com/office/drawing/2014/main" id="{2EF47505-8BC2-E4AE-B50C-CDD5CA812072}"/>
              </a:ext>
            </a:extLst>
          </p:cNvPr>
          <p:cNvSpPr txBox="1"/>
          <p:nvPr/>
        </p:nvSpPr>
        <p:spPr>
          <a:xfrm>
            <a:off x="1447800" y="2224153"/>
            <a:ext cx="46037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D3541"/>
                </a:solidFill>
                <a:ea typeface="+mn-lt"/>
                <a:cs typeface="+mn-lt"/>
              </a:rPr>
              <a:t>Provider – Beneficiary Network</a:t>
            </a:r>
            <a:endParaRPr lang="en-US" sz="2400" b="1">
              <a:solidFill>
                <a:srgbClr val="2D3541"/>
              </a:solidFill>
              <a:latin typeface="Proxima Nova"/>
              <a:cs typeface="Calibri"/>
            </a:endParaRPr>
          </a:p>
        </p:txBody>
      </p:sp>
      <p:sp>
        <p:nvSpPr>
          <p:cNvPr id="20" name="Oval 19">
            <a:extLst>
              <a:ext uri="{FF2B5EF4-FFF2-40B4-BE49-F238E27FC236}">
                <a16:creationId xmlns:a16="http://schemas.microsoft.com/office/drawing/2014/main" id="{3CB2853D-D674-6152-E8E4-81D97482E5EE}"/>
              </a:ext>
            </a:extLst>
          </p:cNvPr>
          <p:cNvSpPr/>
          <p:nvPr/>
        </p:nvSpPr>
        <p:spPr>
          <a:xfrm>
            <a:off x="221340" y="7734300"/>
            <a:ext cx="540660" cy="264386"/>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A15EA18D-AD8D-07B6-F323-9E53594C343A}"/>
              </a:ext>
            </a:extLst>
          </p:cNvPr>
          <p:cNvSpPr txBox="1"/>
          <p:nvPr/>
        </p:nvSpPr>
        <p:spPr>
          <a:xfrm>
            <a:off x="762000" y="7697216"/>
            <a:ext cx="1600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2D3541"/>
                </a:solidFill>
                <a:ea typeface="+mn-lt"/>
                <a:cs typeface="+mn-lt"/>
              </a:rPr>
              <a:t> - False Positives</a:t>
            </a:r>
            <a:endParaRPr lang="en-US" sz="1600" b="1">
              <a:solidFill>
                <a:srgbClr val="2D3541"/>
              </a:solidFill>
              <a:latin typeface="Proxima Nova"/>
              <a:cs typeface="Calibri"/>
            </a:endParaRPr>
          </a:p>
        </p:txBody>
      </p:sp>
      <p:sp>
        <p:nvSpPr>
          <p:cNvPr id="23" name="TextBox 22">
            <a:extLst>
              <a:ext uri="{FF2B5EF4-FFF2-40B4-BE49-F238E27FC236}">
                <a16:creationId xmlns:a16="http://schemas.microsoft.com/office/drawing/2014/main" id="{95E93112-8DDE-EDDA-23E7-53E843ABF931}"/>
              </a:ext>
            </a:extLst>
          </p:cNvPr>
          <p:cNvSpPr txBox="1"/>
          <p:nvPr/>
        </p:nvSpPr>
        <p:spPr>
          <a:xfrm>
            <a:off x="4203701" y="8413547"/>
            <a:ext cx="4285341" cy="1631216"/>
          </a:xfrm>
          <a:prstGeom prst="rect">
            <a:avLst/>
          </a:prstGeom>
          <a:noFill/>
        </p:spPr>
        <p:txBody>
          <a:bodyPr wrap="square" lIns="91440" tIns="45720" rIns="91440" bIns="45720" anchor="t">
            <a:spAutoFit/>
          </a:bodyPr>
          <a:lstStyle/>
          <a:p>
            <a:r>
              <a:rPr lang="en-US" sz="2000" b="1">
                <a:latin typeface="Proxima Nova"/>
                <a:cs typeface="Calibri"/>
              </a:rPr>
              <a:t>Results:</a:t>
            </a:r>
          </a:p>
          <a:p>
            <a:pPr marL="342900" indent="-342900">
              <a:buFont typeface="Arial"/>
              <a:buChar char="•"/>
            </a:pPr>
            <a:r>
              <a:rPr lang="en-US" sz="2000">
                <a:latin typeface="Proxima Nova"/>
                <a:cs typeface="Calibri"/>
              </a:rPr>
              <a:t>Amongst the 31 providers with degree &gt; 150, 28 out of 31  - Actually, Fraudulent</a:t>
            </a:r>
          </a:p>
          <a:p>
            <a:pPr marL="342900" indent="-342900">
              <a:buFont typeface="Arial"/>
              <a:buChar char="•"/>
            </a:pPr>
            <a:r>
              <a:rPr lang="en-US" sz="2000">
                <a:latin typeface="Proxima Nova"/>
                <a:cs typeface="Calibri"/>
              </a:rPr>
              <a:t>90% Identification accuracy</a:t>
            </a:r>
          </a:p>
        </p:txBody>
      </p:sp>
      <p:sp>
        <p:nvSpPr>
          <p:cNvPr id="24" name="Arrow: Right 23">
            <a:extLst>
              <a:ext uri="{FF2B5EF4-FFF2-40B4-BE49-F238E27FC236}">
                <a16:creationId xmlns:a16="http://schemas.microsoft.com/office/drawing/2014/main" id="{2EA98253-CF8D-A687-5952-BDB09F43B4E4}"/>
              </a:ext>
            </a:extLst>
          </p:cNvPr>
          <p:cNvSpPr/>
          <p:nvPr/>
        </p:nvSpPr>
        <p:spPr>
          <a:xfrm>
            <a:off x="7696200" y="4756824"/>
            <a:ext cx="3314700" cy="1219200"/>
          </a:xfrm>
          <a:prstGeom prst="rightArrow">
            <a:avLst/>
          </a:prstGeom>
          <a:solidFill>
            <a:srgbClr val="2D35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22A65B-988F-FEFE-DFD2-2E327DEC9692}"/>
              </a:ext>
            </a:extLst>
          </p:cNvPr>
          <p:cNvSpPr txBox="1"/>
          <p:nvPr/>
        </p:nvSpPr>
        <p:spPr>
          <a:xfrm>
            <a:off x="7834086" y="4465309"/>
            <a:ext cx="24384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2D3541"/>
                </a:solidFill>
                <a:latin typeface="Proxima Nova"/>
                <a:ea typeface="Calibri"/>
                <a:cs typeface="Calibri"/>
              </a:rPr>
              <a:t>Provider Degree &gt; 150 out of</a:t>
            </a:r>
          </a:p>
        </p:txBody>
      </p:sp>
      <p:cxnSp>
        <p:nvCxnSpPr>
          <p:cNvPr id="27" name="Straight Connector 26">
            <a:extLst>
              <a:ext uri="{FF2B5EF4-FFF2-40B4-BE49-F238E27FC236}">
                <a16:creationId xmlns:a16="http://schemas.microsoft.com/office/drawing/2014/main" id="{D372AACF-9E82-4470-7E60-5E72DA9B0464}"/>
              </a:ext>
            </a:extLst>
          </p:cNvPr>
          <p:cNvCxnSpPr/>
          <p:nvPr/>
        </p:nvCxnSpPr>
        <p:spPr>
          <a:xfrm>
            <a:off x="9144000" y="2224153"/>
            <a:ext cx="0" cy="7796147"/>
          </a:xfrm>
          <a:prstGeom prst="line">
            <a:avLst/>
          </a:prstGeom>
          <a:ln>
            <a:solidFill>
              <a:srgbClr val="2D3541"/>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43A858B-DBE1-45FC-CFDF-FA41FCDF10F9}"/>
              </a:ext>
            </a:extLst>
          </p:cNvPr>
          <p:cNvSpPr txBox="1"/>
          <p:nvPr/>
        </p:nvSpPr>
        <p:spPr>
          <a:xfrm>
            <a:off x="7834085" y="5826022"/>
            <a:ext cx="24384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2D3541"/>
                </a:solidFill>
                <a:latin typeface="Proxima Nova"/>
                <a:ea typeface="Calibri"/>
                <a:cs typeface="Calibri"/>
              </a:rPr>
              <a:t>Repeated AP equals OP cases &gt; 15</a:t>
            </a:r>
          </a:p>
        </p:txBody>
      </p:sp>
    </p:spTree>
    <p:extLst>
      <p:ext uri="{BB962C8B-B14F-4D97-AF65-F5344CB8AC3E}">
        <p14:creationId xmlns:p14="http://schemas.microsoft.com/office/powerpoint/2010/main" val="3726616587"/>
      </p:ext>
    </p:extLst>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1B81D-0113-8B29-8015-A8A39939CB51}"/>
            </a:ext>
          </a:extLst>
        </p:cNvPr>
        <p:cNvGrpSpPr/>
        <p:nvPr/>
      </p:nvGrpSpPr>
      <p:grpSpPr>
        <a:xfrm>
          <a:off x="0" y="0"/>
          <a:ext cx="0" cy="0"/>
          <a:chOff x="0" y="0"/>
          <a:chExt cx="0" cy="0"/>
        </a:xfrm>
      </p:grpSpPr>
      <p:pic>
        <p:nvPicPr>
          <p:cNvPr id="2" name="Picture 1" descr="A circular image of many different colored circles&#10;&#10;Description automatically generated">
            <a:extLst>
              <a:ext uri="{FF2B5EF4-FFF2-40B4-BE49-F238E27FC236}">
                <a16:creationId xmlns:a16="http://schemas.microsoft.com/office/drawing/2014/main" id="{C7C65830-8D25-0405-EAB8-6B241395C9CC}"/>
              </a:ext>
            </a:extLst>
          </p:cNvPr>
          <p:cNvPicPr>
            <a:picLocks noChangeAspect="1"/>
          </p:cNvPicPr>
          <p:nvPr/>
        </p:nvPicPr>
        <p:blipFill rotWithShape="1">
          <a:blip r:embed="rId3"/>
          <a:srcRect t="-112" r="1548"/>
          <a:stretch/>
        </p:blipFill>
        <p:spPr>
          <a:xfrm>
            <a:off x="981663" y="2891609"/>
            <a:ext cx="5128811" cy="5089441"/>
          </a:xfrm>
          <a:prstGeom prst="rect">
            <a:avLst/>
          </a:prstGeom>
        </p:spPr>
      </p:pic>
      <p:grpSp>
        <p:nvGrpSpPr>
          <p:cNvPr id="17" name="Group 2">
            <a:extLst>
              <a:ext uri="{FF2B5EF4-FFF2-40B4-BE49-F238E27FC236}">
                <a16:creationId xmlns:a16="http://schemas.microsoft.com/office/drawing/2014/main" id="{F426C61E-95A5-F80A-C387-090E7484BE1E}"/>
              </a:ext>
            </a:extLst>
          </p:cNvPr>
          <p:cNvGrpSpPr/>
          <p:nvPr/>
        </p:nvGrpSpPr>
        <p:grpSpPr>
          <a:xfrm>
            <a:off x="0" y="163326"/>
            <a:ext cx="18297504" cy="1839915"/>
            <a:chOff x="0" y="0"/>
            <a:chExt cx="4877324" cy="1557312"/>
          </a:xfrm>
          <a:solidFill>
            <a:srgbClr val="2D3541"/>
          </a:solidFill>
        </p:grpSpPr>
        <p:sp>
          <p:nvSpPr>
            <p:cNvPr id="18" name="Freeform 3">
              <a:extLst>
                <a:ext uri="{FF2B5EF4-FFF2-40B4-BE49-F238E27FC236}">
                  <a16:creationId xmlns:a16="http://schemas.microsoft.com/office/drawing/2014/main" id="{F7BFBBA9-B6A1-BDFE-59E1-20991CD532E9}"/>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19" name="TextBox 4">
              <a:extLst>
                <a:ext uri="{FF2B5EF4-FFF2-40B4-BE49-F238E27FC236}">
                  <a16:creationId xmlns:a16="http://schemas.microsoft.com/office/drawing/2014/main" id="{4BC7CC3A-83C7-8968-1DB9-547321630310}"/>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sp>
        <p:nvSpPr>
          <p:cNvPr id="16" name="TextBox 15">
            <a:extLst>
              <a:ext uri="{FF2B5EF4-FFF2-40B4-BE49-F238E27FC236}">
                <a16:creationId xmlns:a16="http://schemas.microsoft.com/office/drawing/2014/main" id="{7988AF88-051D-EE3D-8760-745E61236046}"/>
              </a:ext>
            </a:extLst>
          </p:cNvPr>
          <p:cNvSpPr txBox="1"/>
          <p:nvPr/>
        </p:nvSpPr>
        <p:spPr>
          <a:xfrm>
            <a:off x="0" y="8133212"/>
            <a:ext cx="18297504" cy="2191888"/>
          </a:xfrm>
          <a:prstGeom prst="rect">
            <a:avLst/>
          </a:prstGeom>
          <a:solidFill>
            <a:schemeClr val="accent5">
              <a:lumMod val="20000"/>
              <a:lumOff val="80000"/>
            </a:schemeClr>
          </a:solidFill>
          <a:ln>
            <a:solidFill>
              <a:schemeClr val="accent5">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4" name="Google Shape;785;p44">
            <a:extLst>
              <a:ext uri="{FF2B5EF4-FFF2-40B4-BE49-F238E27FC236}">
                <a16:creationId xmlns:a16="http://schemas.microsoft.com/office/drawing/2014/main" id="{E86A16AC-C3A8-C1A5-EEC1-9482C7219D66}"/>
              </a:ext>
            </a:extLst>
          </p:cNvPr>
          <p:cNvSpPr txBox="1">
            <a:spLocks/>
          </p:cNvSpPr>
          <p:nvPr/>
        </p:nvSpPr>
        <p:spPr>
          <a:xfrm>
            <a:off x="221340" y="393360"/>
            <a:ext cx="6934200" cy="1290651"/>
          </a:xfrm>
          <a:prstGeom prst="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 sz="8400">
                <a:solidFill>
                  <a:schemeClr val="bg1"/>
                </a:solidFill>
                <a:latin typeface="Bebas Neue"/>
              </a:rPr>
              <a:t>NETWORK ANALYSIS</a:t>
            </a:r>
            <a:endParaRPr lang="en-US" sz="8400">
              <a:cs typeface="Calibri"/>
            </a:endParaRPr>
          </a:p>
        </p:txBody>
      </p:sp>
      <p:sp>
        <p:nvSpPr>
          <p:cNvPr id="4" name="TextBox 3">
            <a:extLst>
              <a:ext uri="{FF2B5EF4-FFF2-40B4-BE49-F238E27FC236}">
                <a16:creationId xmlns:a16="http://schemas.microsoft.com/office/drawing/2014/main" id="{C00CF872-552C-9C60-F358-23857E0C33AE}"/>
              </a:ext>
            </a:extLst>
          </p:cNvPr>
          <p:cNvSpPr txBox="1"/>
          <p:nvPr/>
        </p:nvSpPr>
        <p:spPr>
          <a:xfrm>
            <a:off x="156026" y="8680473"/>
            <a:ext cx="3886200"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Proxima Nova"/>
                <a:cs typeface="Calibri"/>
              </a:rPr>
              <a:t>Control  Conditions</a:t>
            </a:r>
            <a:r>
              <a:rPr lang="en-US" sz="2000">
                <a:latin typeface="Proxima Nova"/>
                <a:cs typeface="Calibri"/>
              </a:rPr>
              <a:t>: </a:t>
            </a:r>
          </a:p>
          <a:p>
            <a:r>
              <a:rPr lang="en-US" sz="2000">
                <a:latin typeface="Proxima Nova"/>
                <a:ea typeface="+mn-lt"/>
                <a:cs typeface="Calibri"/>
              </a:rPr>
              <a:t>AP-OP</a:t>
            </a:r>
            <a:r>
              <a:rPr lang="en-US" sz="2000" b="1">
                <a:latin typeface="Proxima Nova"/>
                <a:ea typeface="+mn-lt"/>
                <a:cs typeface="Calibri"/>
              </a:rPr>
              <a:t> </a:t>
            </a:r>
            <a:r>
              <a:rPr lang="en-US" sz="2000">
                <a:latin typeface="Proxima Nova"/>
                <a:ea typeface="+mn-lt"/>
                <a:cs typeface="Calibri"/>
              </a:rPr>
              <a:t>Pair repeats more than 50 times</a:t>
            </a:r>
            <a:endParaRPr lang="en-US" sz="2000">
              <a:latin typeface="Proxima Nova"/>
              <a:ea typeface="Calibri"/>
              <a:cs typeface="Calibri"/>
            </a:endParaRPr>
          </a:p>
        </p:txBody>
      </p:sp>
      <p:sp>
        <p:nvSpPr>
          <p:cNvPr id="5" name="TextBox 4">
            <a:extLst>
              <a:ext uri="{FF2B5EF4-FFF2-40B4-BE49-F238E27FC236}">
                <a16:creationId xmlns:a16="http://schemas.microsoft.com/office/drawing/2014/main" id="{CA58112D-3477-7B46-0CE9-F7A472D5061B}"/>
              </a:ext>
            </a:extLst>
          </p:cNvPr>
          <p:cNvSpPr txBox="1"/>
          <p:nvPr/>
        </p:nvSpPr>
        <p:spPr>
          <a:xfrm>
            <a:off x="9353550" y="8274887"/>
            <a:ext cx="8778422"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Proxima Nova"/>
                <a:cs typeface="Calibri"/>
              </a:rPr>
              <a:t>Results:</a:t>
            </a:r>
          </a:p>
          <a:p>
            <a:pPr marL="285750" indent="-285750">
              <a:buFont typeface="Arial"/>
              <a:buChar char="•"/>
            </a:pPr>
            <a:r>
              <a:rPr lang="en-US" sz="2000">
                <a:latin typeface="Proxima Nova"/>
                <a:cs typeface="Calibri"/>
              </a:rPr>
              <a:t>101 providers with repeated AP-OP pairs &gt; 15</a:t>
            </a:r>
          </a:p>
          <a:p>
            <a:pPr marL="285750" indent="-285750">
              <a:buFont typeface="Arial"/>
              <a:buChar char="•"/>
            </a:pPr>
            <a:r>
              <a:rPr lang="en-US" sz="2000">
                <a:latin typeface="Proxima Nova"/>
                <a:cs typeface="Calibri"/>
              </a:rPr>
              <a:t>Green nodes denote providers with degree &gt; 40, totaling 32 central nodes flagged as suspicious in LHS analysis.</a:t>
            </a:r>
          </a:p>
          <a:p>
            <a:pPr marL="285750" indent="-285750">
              <a:buFont typeface="Arial"/>
              <a:buChar char="•"/>
            </a:pPr>
            <a:r>
              <a:rPr lang="en-US" sz="2000">
                <a:latin typeface="Proxima Nova"/>
                <a:cs typeface="Calibri"/>
              </a:rPr>
              <a:t>Blue nodes -  providers flagged as fraudulent in both previous analyses.</a:t>
            </a:r>
          </a:p>
        </p:txBody>
      </p:sp>
      <p:sp>
        <p:nvSpPr>
          <p:cNvPr id="13" name="TextBox 12">
            <a:extLst>
              <a:ext uri="{FF2B5EF4-FFF2-40B4-BE49-F238E27FC236}">
                <a16:creationId xmlns:a16="http://schemas.microsoft.com/office/drawing/2014/main" id="{0AB313F0-B403-DE99-BD97-1A1E3B1301CC}"/>
              </a:ext>
            </a:extLst>
          </p:cNvPr>
          <p:cNvSpPr txBox="1"/>
          <p:nvPr/>
        </p:nvSpPr>
        <p:spPr>
          <a:xfrm>
            <a:off x="12725400" y="2224153"/>
            <a:ext cx="399142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D3541"/>
                </a:solidFill>
                <a:ea typeface="+mn-lt"/>
                <a:cs typeface="+mn-lt"/>
              </a:rPr>
              <a:t>Unipartite Network</a:t>
            </a:r>
          </a:p>
        </p:txBody>
      </p:sp>
      <p:sp>
        <p:nvSpPr>
          <p:cNvPr id="9" name="TextBox 8">
            <a:extLst>
              <a:ext uri="{FF2B5EF4-FFF2-40B4-BE49-F238E27FC236}">
                <a16:creationId xmlns:a16="http://schemas.microsoft.com/office/drawing/2014/main" id="{9524C993-6272-DE76-55A2-A75E3553FFD2}"/>
              </a:ext>
            </a:extLst>
          </p:cNvPr>
          <p:cNvSpPr txBox="1"/>
          <p:nvPr/>
        </p:nvSpPr>
        <p:spPr>
          <a:xfrm>
            <a:off x="8839200" y="473212"/>
            <a:ext cx="922746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2400" b="1">
                <a:solidFill>
                  <a:srgbClr val="48BAC3"/>
                </a:solidFill>
                <a:latin typeface="Segoe UI"/>
                <a:cs typeface="Segoe UI"/>
              </a:rPr>
              <a:t>Case 2: The same AP-OP pair repeats for more than 50 times</a:t>
            </a:r>
          </a:p>
          <a:p>
            <a:pPr algn="r"/>
            <a:r>
              <a:rPr lang="en-US" sz="2000" b="1">
                <a:solidFill>
                  <a:schemeClr val="bg1"/>
                </a:solidFill>
                <a:latin typeface="Segoe UI"/>
                <a:cs typeface="Segoe UI"/>
              </a:rPr>
              <a:t>Hypothesis: If the pair repeats for more than 50 times, it indicates a potential fraud opportunity within the network.</a:t>
            </a:r>
          </a:p>
        </p:txBody>
      </p:sp>
      <p:sp>
        <p:nvSpPr>
          <p:cNvPr id="11" name="TextBox 10">
            <a:extLst>
              <a:ext uri="{FF2B5EF4-FFF2-40B4-BE49-F238E27FC236}">
                <a16:creationId xmlns:a16="http://schemas.microsoft.com/office/drawing/2014/main" id="{E7C8266F-8AFB-4A3A-E0B0-3309943074BC}"/>
              </a:ext>
            </a:extLst>
          </p:cNvPr>
          <p:cNvSpPr txBox="1"/>
          <p:nvPr/>
        </p:nvSpPr>
        <p:spPr>
          <a:xfrm>
            <a:off x="1447800" y="2224153"/>
            <a:ext cx="46037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D3541"/>
                </a:solidFill>
                <a:ea typeface="+mn-lt"/>
                <a:cs typeface="+mn-lt"/>
              </a:rPr>
              <a:t>Provider – Beneficiary Network</a:t>
            </a:r>
            <a:endParaRPr lang="en-US" sz="2400" b="1">
              <a:solidFill>
                <a:srgbClr val="2D3541"/>
              </a:solidFill>
              <a:latin typeface="Proxima Nova"/>
              <a:cs typeface="Calibri"/>
            </a:endParaRPr>
          </a:p>
        </p:txBody>
      </p:sp>
      <p:sp>
        <p:nvSpPr>
          <p:cNvPr id="20" name="Oval 19">
            <a:extLst>
              <a:ext uri="{FF2B5EF4-FFF2-40B4-BE49-F238E27FC236}">
                <a16:creationId xmlns:a16="http://schemas.microsoft.com/office/drawing/2014/main" id="{547CBEC5-749C-3349-C8AC-9BA35D19EB0A}"/>
              </a:ext>
            </a:extLst>
          </p:cNvPr>
          <p:cNvSpPr/>
          <p:nvPr/>
        </p:nvSpPr>
        <p:spPr>
          <a:xfrm>
            <a:off x="221340" y="7734300"/>
            <a:ext cx="540660" cy="264386"/>
          </a:xfrm>
          <a:prstGeom prst="ellipse">
            <a:avLst/>
          </a:prstGeom>
          <a:no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D22962D-028C-7859-070F-850AC37FFAC0}"/>
              </a:ext>
            </a:extLst>
          </p:cNvPr>
          <p:cNvSpPr txBox="1"/>
          <p:nvPr/>
        </p:nvSpPr>
        <p:spPr>
          <a:xfrm>
            <a:off x="762000" y="7697216"/>
            <a:ext cx="1600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rgbClr val="2D3541"/>
                </a:solidFill>
                <a:ea typeface="+mn-lt"/>
                <a:cs typeface="+mn-lt"/>
              </a:rPr>
              <a:t> - False Positives</a:t>
            </a:r>
            <a:endParaRPr lang="en-US" sz="1600" b="1">
              <a:solidFill>
                <a:srgbClr val="2D3541"/>
              </a:solidFill>
              <a:latin typeface="Proxima Nova"/>
              <a:cs typeface="Calibri"/>
            </a:endParaRPr>
          </a:p>
        </p:txBody>
      </p:sp>
      <p:sp>
        <p:nvSpPr>
          <p:cNvPr id="23" name="TextBox 22">
            <a:extLst>
              <a:ext uri="{FF2B5EF4-FFF2-40B4-BE49-F238E27FC236}">
                <a16:creationId xmlns:a16="http://schemas.microsoft.com/office/drawing/2014/main" id="{F2F6CC9D-EBA7-F397-8AFF-5C73D1D139FD}"/>
              </a:ext>
            </a:extLst>
          </p:cNvPr>
          <p:cNvSpPr txBox="1"/>
          <p:nvPr/>
        </p:nvSpPr>
        <p:spPr>
          <a:xfrm>
            <a:off x="4457700" y="8526586"/>
            <a:ext cx="3962400" cy="1323439"/>
          </a:xfrm>
          <a:prstGeom prst="rect">
            <a:avLst/>
          </a:prstGeom>
          <a:noFill/>
        </p:spPr>
        <p:txBody>
          <a:bodyPr wrap="square">
            <a:spAutoFit/>
          </a:bodyPr>
          <a:lstStyle/>
          <a:p>
            <a:r>
              <a:rPr lang="en-US" sz="2000" b="1">
                <a:latin typeface="Proxima Nova"/>
                <a:cs typeface="Calibri"/>
              </a:rPr>
              <a:t>Results:</a:t>
            </a:r>
          </a:p>
          <a:p>
            <a:pPr marL="342900" indent="-342900">
              <a:buFont typeface="Arial"/>
              <a:buChar char="•"/>
            </a:pPr>
            <a:r>
              <a:rPr lang="en-US" sz="2000">
                <a:latin typeface="Proxima Nova"/>
                <a:cs typeface="Calibri"/>
              </a:rPr>
              <a:t>28 out of 32 suspicious nodes with degree &gt; 40 – Fraudulent</a:t>
            </a:r>
          </a:p>
          <a:p>
            <a:pPr marL="342900" indent="-342900">
              <a:buFont typeface="Arial"/>
              <a:buChar char="•"/>
            </a:pPr>
            <a:r>
              <a:rPr lang="en-US" sz="2000">
                <a:latin typeface="Proxima Nova"/>
                <a:cs typeface="Calibri"/>
              </a:rPr>
              <a:t>85% Identification accuracy</a:t>
            </a:r>
          </a:p>
        </p:txBody>
      </p:sp>
      <p:sp>
        <p:nvSpPr>
          <p:cNvPr id="24" name="Arrow: Right 23">
            <a:extLst>
              <a:ext uri="{FF2B5EF4-FFF2-40B4-BE49-F238E27FC236}">
                <a16:creationId xmlns:a16="http://schemas.microsoft.com/office/drawing/2014/main" id="{9FF2F07B-650C-D26A-1EAA-7FBFE6041DDC}"/>
              </a:ext>
            </a:extLst>
          </p:cNvPr>
          <p:cNvSpPr/>
          <p:nvPr/>
        </p:nvSpPr>
        <p:spPr>
          <a:xfrm>
            <a:off x="7696200" y="4756824"/>
            <a:ext cx="3314700" cy="1219200"/>
          </a:xfrm>
          <a:prstGeom prst="rightArrow">
            <a:avLst/>
          </a:prstGeom>
          <a:solidFill>
            <a:srgbClr val="2D354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CE3B3E8F-4AFC-A9E0-C456-AD5CAC3C68B8}"/>
              </a:ext>
            </a:extLst>
          </p:cNvPr>
          <p:cNvSpPr txBox="1"/>
          <p:nvPr/>
        </p:nvSpPr>
        <p:spPr>
          <a:xfrm>
            <a:off x="7924800" y="4483451"/>
            <a:ext cx="24384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2D3541"/>
                </a:solidFill>
                <a:latin typeface="Proxima Nova"/>
                <a:ea typeface="+mn-lt"/>
                <a:cs typeface="+mn-lt"/>
              </a:rPr>
              <a:t>Provider Degree&gt;40”</a:t>
            </a:r>
            <a:br>
              <a:rPr lang="en-US" sz="1600" b="1">
                <a:solidFill>
                  <a:srgbClr val="2D3541"/>
                </a:solidFill>
                <a:latin typeface="Proxima Nova"/>
                <a:ea typeface="+mn-lt"/>
                <a:cs typeface="+mn-lt"/>
              </a:rPr>
            </a:br>
            <a:r>
              <a:rPr lang="en-US" sz="1600" b="1">
                <a:solidFill>
                  <a:srgbClr val="2D3541"/>
                </a:solidFill>
                <a:latin typeface="Proxima Nova"/>
                <a:ea typeface="+mn-lt"/>
                <a:cs typeface="+mn-lt"/>
              </a:rPr>
              <a:t>out of</a:t>
            </a:r>
            <a:endParaRPr lang="en-US" sz="1600" b="1">
              <a:solidFill>
                <a:srgbClr val="2D3541"/>
              </a:solidFill>
              <a:latin typeface="Proxima Nova"/>
              <a:cs typeface="Calibri"/>
            </a:endParaRPr>
          </a:p>
        </p:txBody>
      </p:sp>
      <p:cxnSp>
        <p:nvCxnSpPr>
          <p:cNvPr id="27" name="Straight Connector 26">
            <a:extLst>
              <a:ext uri="{FF2B5EF4-FFF2-40B4-BE49-F238E27FC236}">
                <a16:creationId xmlns:a16="http://schemas.microsoft.com/office/drawing/2014/main" id="{DA4968E4-116F-0635-DBC3-3A05B1A77808}"/>
              </a:ext>
            </a:extLst>
          </p:cNvPr>
          <p:cNvCxnSpPr/>
          <p:nvPr/>
        </p:nvCxnSpPr>
        <p:spPr>
          <a:xfrm>
            <a:off x="9144000" y="2224153"/>
            <a:ext cx="0" cy="7796147"/>
          </a:xfrm>
          <a:prstGeom prst="line">
            <a:avLst/>
          </a:prstGeom>
          <a:ln>
            <a:solidFill>
              <a:srgbClr val="2D3541"/>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11DDFF6-B13D-449C-43A7-AA5C09132EA3}"/>
              </a:ext>
            </a:extLst>
          </p:cNvPr>
          <p:cNvSpPr txBox="1"/>
          <p:nvPr/>
        </p:nvSpPr>
        <p:spPr>
          <a:xfrm>
            <a:off x="7797800" y="5828527"/>
            <a:ext cx="287382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solidFill>
                  <a:srgbClr val="2D3541"/>
                </a:solidFill>
                <a:latin typeface="Proxima Nova"/>
                <a:ea typeface="+mn-lt"/>
                <a:cs typeface="+mn-lt"/>
              </a:rPr>
              <a:t>Repeated (AP,OP) pairs with frequency &gt; 15</a:t>
            </a:r>
            <a:endParaRPr lang="en-US" sz="1600" b="1">
              <a:solidFill>
                <a:srgbClr val="2D3541"/>
              </a:solidFill>
              <a:latin typeface="Proxima Nova"/>
              <a:cs typeface="Calibri"/>
            </a:endParaRPr>
          </a:p>
        </p:txBody>
      </p:sp>
      <p:pic>
        <p:nvPicPr>
          <p:cNvPr id="7" name="Picture 6" descr="A network of lines and dots&#10;&#10;Description automatically generated">
            <a:extLst>
              <a:ext uri="{FF2B5EF4-FFF2-40B4-BE49-F238E27FC236}">
                <a16:creationId xmlns:a16="http://schemas.microsoft.com/office/drawing/2014/main" id="{FB2B596D-E926-E896-97E5-6B917F21A072}"/>
              </a:ext>
            </a:extLst>
          </p:cNvPr>
          <p:cNvPicPr>
            <a:picLocks noChangeAspect="1"/>
          </p:cNvPicPr>
          <p:nvPr/>
        </p:nvPicPr>
        <p:blipFill rotWithShape="1">
          <a:blip r:embed="rId4"/>
          <a:srcRect l="5187" r="-288" b="-341"/>
          <a:stretch/>
        </p:blipFill>
        <p:spPr>
          <a:xfrm>
            <a:off x="11416280" y="2583543"/>
            <a:ext cx="6576554" cy="5537215"/>
          </a:xfrm>
          <a:prstGeom prst="rect">
            <a:avLst/>
          </a:prstGeom>
        </p:spPr>
      </p:pic>
    </p:spTree>
    <p:extLst>
      <p:ext uri="{BB962C8B-B14F-4D97-AF65-F5344CB8AC3E}">
        <p14:creationId xmlns:p14="http://schemas.microsoft.com/office/powerpoint/2010/main" val="3300713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3271D-29F6-50D8-73A3-E1739CC8698C}"/>
            </a:ext>
          </a:extLst>
        </p:cNvPr>
        <p:cNvGrpSpPr/>
        <p:nvPr/>
      </p:nvGrpSpPr>
      <p:grpSpPr>
        <a:xfrm>
          <a:off x="0" y="0"/>
          <a:ext cx="0" cy="0"/>
          <a:chOff x="0" y="0"/>
          <a:chExt cx="0" cy="0"/>
        </a:xfrm>
      </p:grpSpPr>
      <p:grpSp>
        <p:nvGrpSpPr>
          <p:cNvPr id="17" name="Group 2">
            <a:extLst>
              <a:ext uri="{FF2B5EF4-FFF2-40B4-BE49-F238E27FC236}">
                <a16:creationId xmlns:a16="http://schemas.microsoft.com/office/drawing/2014/main" id="{4DAF6FDB-29C9-938F-31E3-D3A6AC1B434B}"/>
              </a:ext>
            </a:extLst>
          </p:cNvPr>
          <p:cNvGrpSpPr/>
          <p:nvPr/>
        </p:nvGrpSpPr>
        <p:grpSpPr>
          <a:xfrm>
            <a:off x="0" y="163326"/>
            <a:ext cx="18297504" cy="1839915"/>
            <a:chOff x="0" y="0"/>
            <a:chExt cx="4877324" cy="1557312"/>
          </a:xfrm>
          <a:solidFill>
            <a:srgbClr val="2D3541"/>
          </a:solidFill>
        </p:grpSpPr>
        <p:sp>
          <p:nvSpPr>
            <p:cNvPr id="18" name="Freeform 3">
              <a:extLst>
                <a:ext uri="{FF2B5EF4-FFF2-40B4-BE49-F238E27FC236}">
                  <a16:creationId xmlns:a16="http://schemas.microsoft.com/office/drawing/2014/main" id="{340ABAEA-368C-EB72-D312-8D9AE302629D}"/>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19" name="TextBox 4">
              <a:extLst>
                <a:ext uri="{FF2B5EF4-FFF2-40B4-BE49-F238E27FC236}">
                  <a16:creationId xmlns:a16="http://schemas.microsoft.com/office/drawing/2014/main" id="{5C3FD8C2-578F-498C-7536-2AE8B748E1E8}"/>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sp>
        <p:nvSpPr>
          <p:cNvPr id="16" name="TextBox 15">
            <a:extLst>
              <a:ext uri="{FF2B5EF4-FFF2-40B4-BE49-F238E27FC236}">
                <a16:creationId xmlns:a16="http://schemas.microsoft.com/office/drawing/2014/main" id="{351CE597-B8A5-B97E-5B43-53527FCF4A87}"/>
              </a:ext>
            </a:extLst>
          </p:cNvPr>
          <p:cNvSpPr txBox="1"/>
          <p:nvPr/>
        </p:nvSpPr>
        <p:spPr>
          <a:xfrm>
            <a:off x="0" y="9203640"/>
            <a:ext cx="18279362" cy="1085175"/>
          </a:xfrm>
          <a:prstGeom prst="rect">
            <a:avLst/>
          </a:prstGeom>
          <a:solidFill>
            <a:schemeClr val="accent5">
              <a:lumMod val="20000"/>
              <a:lumOff val="80000"/>
            </a:schemeClr>
          </a:solidFill>
          <a:ln>
            <a:solidFill>
              <a:schemeClr val="accent5">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4" name="Google Shape;785;p44">
            <a:extLst>
              <a:ext uri="{FF2B5EF4-FFF2-40B4-BE49-F238E27FC236}">
                <a16:creationId xmlns:a16="http://schemas.microsoft.com/office/drawing/2014/main" id="{44579E23-BCEB-D178-BA7A-8DCA82C798F2}"/>
              </a:ext>
            </a:extLst>
          </p:cNvPr>
          <p:cNvSpPr txBox="1">
            <a:spLocks/>
          </p:cNvSpPr>
          <p:nvPr/>
        </p:nvSpPr>
        <p:spPr>
          <a:xfrm>
            <a:off x="221340" y="393360"/>
            <a:ext cx="14212420" cy="1290651"/>
          </a:xfrm>
          <a:prstGeom prst="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 sz="8400">
                <a:solidFill>
                  <a:schemeClr val="bg1"/>
                </a:solidFill>
                <a:latin typeface="Bebas Neue"/>
                <a:cs typeface="Calibri"/>
              </a:rPr>
              <a:t>Repeatedly Flagged Providers...</a:t>
            </a:r>
          </a:p>
        </p:txBody>
      </p:sp>
      <p:sp>
        <p:nvSpPr>
          <p:cNvPr id="11" name="TextBox 10">
            <a:extLst>
              <a:ext uri="{FF2B5EF4-FFF2-40B4-BE49-F238E27FC236}">
                <a16:creationId xmlns:a16="http://schemas.microsoft.com/office/drawing/2014/main" id="{2EF47505-8BC2-E4AE-B50C-CDD5CA812072}"/>
              </a:ext>
            </a:extLst>
          </p:cNvPr>
          <p:cNvSpPr txBox="1"/>
          <p:nvPr/>
        </p:nvSpPr>
        <p:spPr>
          <a:xfrm>
            <a:off x="1738086" y="2097153"/>
            <a:ext cx="527610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D3541"/>
                </a:solidFill>
                <a:ea typeface="+mn-lt"/>
                <a:cs typeface="+mn-lt"/>
              </a:rPr>
              <a:t>Case 1 : Provider – Beneficiary Network</a:t>
            </a:r>
            <a:endParaRPr lang="en-US" sz="2400" b="1">
              <a:solidFill>
                <a:srgbClr val="2D3541"/>
              </a:solidFill>
              <a:latin typeface="Proxima Nova"/>
              <a:cs typeface="Calibri"/>
            </a:endParaRPr>
          </a:p>
        </p:txBody>
      </p:sp>
      <p:cxnSp>
        <p:nvCxnSpPr>
          <p:cNvPr id="27" name="Straight Connector 26">
            <a:extLst>
              <a:ext uri="{FF2B5EF4-FFF2-40B4-BE49-F238E27FC236}">
                <a16:creationId xmlns:a16="http://schemas.microsoft.com/office/drawing/2014/main" id="{D372AACF-9E82-4470-7E60-5E72DA9B0464}"/>
              </a:ext>
            </a:extLst>
          </p:cNvPr>
          <p:cNvCxnSpPr/>
          <p:nvPr/>
        </p:nvCxnSpPr>
        <p:spPr>
          <a:xfrm>
            <a:off x="9144000" y="2224153"/>
            <a:ext cx="0" cy="7796147"/>
          </a:xfrm>
          <a:prstGeom prst="line">
            <a:avLst/>
          </a:prstGeom>
          <a:ln>
            <a:solidFill>
              <a:srgbClr val="2D3541"/>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C2FE27F-BA26-8200-6CE0-29B8D68E1A7D}"/>
              </a:ext>
            </a:extLst>
          </p:cNvPr>
          <p:cNvSpPr txBox="1"/>
          <p:nvPr/>
        </p:nvSpPr>
        <p:spPr>
          <a:xfrm>
            <a:off x="11533094" y="2224153"/>
            <a:ext cx="547780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D3541"/>
                </a:solidFill>
                <a:ea typeface="+mn-lt"/>
                <a:cs typeface="+mn-lt"/>
              </a:rPr>
              <a:t>Case 2 : Provider – Beneficiary Network</a:t>
            </a:r>
            <a:endParaRPr lang="en-US" sz="2400" b="1">
              <a:solidFill>
                <a:srgbClr val="2D3541"/>
              </a:solidFill>
              <a:latin typeface="Proxima Nova"/>
              <a:cs typeface="Calibri"/>
            </a:endParaRPr>
          </a:p>
        </p:txBody>
      </p:sp>
      <p:pic>
        <p:nvPicPr>
          <p:cNvPr id="3" name="Picture 2">
            <a:extLst>
              <a:ext uri="{FF2B5EF4-FFF2-40B4-BE49-F238E27FC236}">
                <a16:creationId xmlns:a16="http://schemas.microsoft.com/office/drawing/2014/main" id="{E86F0A30-EBE1-9E76-E46D-26AF7D6BE01F}"/>
              </a:ext>
            </a:extLst>
          </p:cNvPr>
          <p:cNvPicPr>
            <a:picLocks noChangeAspect="1"/>
          </p:cNvPicPr>
          <p:nvPr/>
        </p:nvPicPr>
        <p:blipFill rotWithShape="1">
          <a:blip r:embed="rId2"/>
          <a:srcRect l="8057" t="742" r="7583" b="3307"/>
          <a:stretch/>
        </p:blipFill>
        <p:spPr>
          <a:xfrm>
            <a:off x="1025371" y="2565578"/>
            <a:ext cx="7103663" cy="6629829"/>
          </a:xfrm>
          <a:prstGeom prst="rect">
            <a:avLst/>
          </a:prstGeom>
        </p:spPr>
      </p:pic>
      <p:sp>
        <p:nvSpPr>
          <p:cNvPr id="6" name="TextBox 5">
            <a:extLst>
              <a:ext uri="{FF2B5EF4-FFF2-40B4-BE49-F238E27FC236}">
                <a16:creationId xmlns:a16="http://schemas.microsoft.com/office/drawing/2014/main" id="{74006836-9F94-B0F3-013D-2940E882B9AD}"/>
              </a:ext>
            </a:extLst>
          </p:cNvPr>
          <p:cNvSpPr txBox="1"/>
          <p:nvPr/>
        </p:nvSpPr>
        <p:spPr>
          <a:xfrm>
            <a:off x="1030514" y="9408724"/>
            <a:ext cx="66549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D3541"/>
                </a:solidFill>
                <a:latin typeface="Calibri"/>
                <a:ea typeface="Calibri"/>
                <a:cs typeface="Calibri"/>
              </a:rPr>
              <a:t>For cases, where attending physician is same as operating physician for more than 15 times</a:t>
            </a:r>
          </a:p>
        </p:txBody>
      </p:sp>
      <p:pic>
        <p:nvPicPr>
          <p:cNvPr id="7" name="Picture 6" descr="A circular pattern of red dots and numbers&#10;&#10;Description automatically generated">
            <a:extLst>
              <a:ext uri="{FF2B5EF4-FFF2-40B4-BE49-F238E27FC236}">
                <a16:creationId xmlns:a16="http://schemas.microsoft.com/office/drawing/2014/main" id="{2E2B6421-9F02-04BE-A481-D179F1A6CE0E}"/>
              </a:ext>
            </a:extLst>
          </p:cNvPr>
          <p:cNvPicPr>
            <a:picLocks noChangeAspect="1"/>
          </p:cNvPicPr>
          <p:nvPr/>
        </p:nvPicPr>
        <p:blipFill rotWithShape="1">
          <a:blip r:embed="rId3"/>
          <a:srcRect l="8232" r="8232" b="1176"/>
          <a:stretch/>
        </p:blipFill>
        <p:spPr>
          <a:xfrm>
            <a:off x="10071955" y="2565399"/>
            <a:ext cx="7322275" cy="6625734"/>
          </a:xfrm>
          <a:prstGeom prst="rect">
            <a:avLst/>
          </a:prstGeom>
        </p:spPr>
      </p:pic>
      <p:sp>
        <p:nvSpPr>
          <p:cNvPr id="8" name="TextBox 7">
            <a:extLst>
              <a:ext uri="{FF2B5EF4-FFF2-40B4-BE49-F238E27FC236}">
                <a16:creationId xmlns:a16="http://schemas.microsoft.com/office/drawing/2014/main" id="{E6AB5145-216C-F07E-BA5D-0C15EB7C96F3}"/>
              </a:ext>
            </a:extLst>
          </p:cNvPr>
          <p:cNvSpPr txBox="1"/>
          <p:nvPr/>
        </p:nvSpPr>
        <p:spPr>
          <a:xfrm>
            <a:off x="10228942" y="9336152"/>
            <a:ext cx="6654959"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2D3541"/>
                </a:solidFill>
                <a:latin typeface="Calibri"/>
                <a:ea typeface="Calibri"/>
                <a:cs typeface="Calibri"/>
              </a:rPr>
              <a:t>For cases, where the same (AP,OP) pair repeats for more than 50 times </a:t>
            </a:r>
          </a:p>
        </p:txBody>
      </p:sp>
    </p:spTree>
    <p:extLst>
      <p:ext uri="{BB962C8B-B14F-4D97-AF65-F5344CB8AC3E}">
        <p14:creationId xmlns:p14="http://schemas.microsoft.com/office/powerpoint/2010/main" val="1434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6522-4A12-CC51-A625-6C65DCDB73A6}"/>
            </a:ext>
          </a:extLst>
        </p:cNvPr>
        <p:cNvGrpSpPr/>
        <p:nvPr/>
      </p:nvGrpSpPr>
      <p:grpSpPr>
        <a:xfrm>
          <a:off x="0" y="0"/>
          <a:ext cx="0" cy="0"/>
          <a:chOff x="0" y="0"/>
          <a:chExt cx="0" cy="0"/>
        </a:xfrm>
      </p:grpSpPr>
      <p:grpSp>
        <p:nvGrpSpPr>
          <p:cNvPr id="10" name="Group 2">
            <a:extLst>
              <a:ext uri="{FF2B5EF4-FFF2-40B4-BE49-F238E27FC236}">
                <a16:creationId xmlns:a16="http://schemas.microsoft.com/office/drawing/2014/main" id="{8E2EFEAC-89FD-34C5-8F76-87DD43685375}"/>
              </a:ext>
            </a:extLst>
          </p:cNvPr>
          <p:cNvGrpSpPr/>
          <p:nvPr/>
        </p:nvGrpSpPr>
        <p:grpSpPr>
          <a:xfrm>
            <a:off x="-9504" y="9403976"/>
            <a:ext cx="18557480" cy="937092"/>
            <a:chOff x="0" y="-38100"/>
            <a:chExt cx="4877324" cy="1595412"/>
          </a:xfrm>
          <a:solidFill>
            <a:srgbClr val="2D3541"/>
          </a:solidFill>
        </p:grpSpPr>
        <p:sp>
          <p:nvSpPr>
            <p:cNvPr id="11" name="Freeform 3">
              <a:extLst>
                <a:ext uri="{FF2B5EF4-FFF2-40B4-BE49-F238E27FC236}">
                  <a16:creationId xmlns:a16="http://schemas.microsoft.com/office/drawing/2014/main" id="{1C46703A-E5E0-1AEE-13DC-A79F00ABF968}"/>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12" name="TextBox 4">
              <a:extLst>
                <a:ext uri="{FF2B5EF4-FFF2-40B4-BE49-F238E27FC236}">
                  <a16:creationId xmlns:a16="http://schemas.microsoft.com/office/drawing/2014/main" id="{98A8C5E1-F874-AD07-AEAA-8766498C22B4}"/>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grpSp>
        <p:nvGrpSpPr>
          <p:cNvPr id="17" name="Group 2">
            <a:extLst>
              <a:ext uri="{FF2B5EF4-FFF2-40B4-BE49-F238E27FC236}">
                <a16:creationId xmlns:a16="http://schemas.microsoft.com/office/drawing/2014/main" id="{595CD9D7-4165-ACCF-02E0-F58ED737A1C1}"/>
              </a:ext>
            </a:extLst>
          </p:cNvPr>
          <p:cNvGrpSpPr/>
          <p:nvPr/>
        </p:nvGrpSpPr>
        <p:grpSpPr>
          <a:xfrm>
            <a:off x="0" y="154840"/>
            <a:ext cx="18297504" cy="1839915"/>
            <a:chOff x="0" y="0"/>
            <a:chExt cx="4877324" cy="1557312"/>
          </a:xfrm>
          <a:solidFill>
            <a:srgbClr val="2D3541"/>
          </a:solidFill>
        </p:grpSpPr>
        <p:sp>
          <p:nvSpPr>
            <p:cNvPr id="18" name="Freeform 3">
              <a:extLst>
                <a:ext uri="{FF2B5EF4-FFF2-40B4-BE49-F238E27FC236}">
                  <a16:creationId xmlns:a16="http://schemas.microsoft.com/office/drawing/2014/main" id="{3367E66F-629F-A926-2BA9-4A1147FB45E1}"/>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19" name="TextBox 4">
              <a:extLst>
                <a:ext uri="{FF2B5EF4-FFF2-40B4-BE49-F238E27FC236}">
                  <a16:creationId xmlns:a16="http://schemas.microsoft.com/office/drawing/2014/main" id="{F917019E-319A-676B-60F5-0BBF5DD2A9F0}"/>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sp>
        <p:nvSpPr>
          <p:cNvPr id="16" name="TextBox 15">
            <a:extLst>
              <a:ext uri="{FF2B5EF4-FFF2-40B4-BE49-F238E27FC236}">
                <a16:creationId xmlns:a16="http://schemas.microsoft.com/office/drawing/2014/main" id="{612DC86C-C5CB-6199-7896-F94E13EA582A}"/>
              </a:ext>
            </a:extLst>
          </p:cNvPr>
          <p:cNvSpPr txBox="1"/>
          <p:nvPr/>
        </p:nvSpPr>
        <p:spPr>
          <a:xfrm>
            <a:off x="10875834" y="2883210"/>
            <a:ext cx="7115852" cy="5632311"/>
          </a:xfrm>
          <a:prstGeom prst="rect">
            <a:avLst/>
          </a:prstGeom>
          <a:solidFill>
            <a:schemeClr val="accent5">
              <a:lumMod val="20000"/>
              <a:lumOff val="80000"/>
            </a:schemeClr>
          </a:solidFill>
          <a:ln>
            <a:solidFill>
              <a:schemeClr val="accent5">
                <a:lumMod val="20000"/>
                <a:lumOff val="80000"/>
              </a:schemeClr>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a:solidFill>
                <a:srgbClr val="29261B"/>
              </a:solidFill>
              <a:latin typeface="Proxima Nova" panose="020B0604020202020204" charset="0"/>
              <a:ea typeface="+mn-lt"/>
              <a:cs typeface="+mn-lt"/>
            </a:endParaRPr>
          </a:p>
          <a:p>
            <a:pPr marL="342900" indent="-342900">
              <a:buFont typeface="Wingdings" panose="05000000000000000000" pitchFamily="2" charset="2"/>
              <a:buChar char="Ø"/>
            </a:pPr>
            <a:r>
              <a:rPr lang="en-US" sz="2400" b="1">
                <a:solidFill>
                  <a:srgbClr val="29261B"/>
                </a:solidFill>
                <a:latin typeface="Proxima Nova"/>
                <a:ea typeface="Calibri"/>
                <a:cs typeface="Calibri"/>
              </a:rPr>
              <a:t>Degree:</a:t>
            </a:r>
            <a:r>
              <a:rPr lang="en-US" sz="2400">
                <a:solidFill>
                  <a:srgbClr val="29261B"/>
                </a:solidFill>
                <a:latin typeface="Proxima Nova"/>
                <a:ea typeface="Calibri"/>
                <a:cs typeface="Calibri"/>
              </a:rPr>
              <a:t> </a:t>
            </a:r>
            <a:r>
              <a:rPr lang="en-US" sz="2400">
                <a:solidFill>
                  <a:srgbClr val="29261B"/>
                </a:solidFill>
                <a:latin typeface="Proxima Nova"/>
                <a:ea typeface="+mn-lt"/>
                <a:cs typeface="+mn-lt"/>
              </a:rPr>
              <a:t>These providers have higher than average degree, indicating they treat more beneficiaries, which provides them greater opportunity to commit fraud</a:t>
            </a:r>
          </a:p>
          <a:p>
            <a:pPr marL="342900" indent="-342900">
              <a:buFont typeface="Wingdings" panose="05000000000000000000" pitchFamily="2" charset="2"/>
              <a:buChar char="Ø"/>
            </a:pPr>
            <a:r>
              <a:rPr lang="en-US" sz="2400" b="1">
                <a:solidFill>
                  <a:srgbClr val="29261B"/>
                </a:solidFill>
                <a:latin typeface="Proxima Nova"/>
                <a:ea typeface="Calibri"/>
                <a:cs typeface="Calibri"/>
              </a:rPr>
              <a:t>Closeness Centrality </a:t>
            </a:r>
            <a:r>
              <a:rPr lang="en-US" sz="2400">
                <a:solidFill>
                  <a:srgbClr val="29261B"/>
                </a:solidFill>
                <a:latin typeface="Proxima Nova"/>
                <a:ea typeface="Calibri"/>
                <a:cs typeface="Calibri"/>
              </a:rPr>
              <a:t>shows a similar behavior</a:t>
            </a:r>
          </a:p>
          <a:p>
            <a:pPr marL="342900" indent="-342900" algn="just">
              <a:buFont typeface="Wingdings" panose="05000000000000000000" pitchFamily="2" charset="2"/>
              <a:buChar char="Ø"/>
            </a:pPr>
            <a:r>
              <a:rPr lang="en-US" sz="2400" b="1">
                <a:solidFill>
                  <a:srgbClr val="29261B"/>
                </a:solidFill>
                <a:latin typeface="Proxima Nova"/>
                <a:ea typeface="Calibri"/>
                <a:cs typeface="Calibri"/>
              </a:rPr>
              <a:t>Eigenvector Centrality - </a:t>
            </a:r>
            <a:r>
              <a:rPr lang="en-US" sz="2400">
                <a:solidFill>
                  <a:srgbClr val="29261B"/>
                </a:solidFill>
                <a:latin typeface="Proxima Nova"/>
                <a:ea typeface="Calibri"/>
                <a:cs typeface="Calibri"/>
              </a:rPr>
              <a:t>For PRV51459 we see the metric to be unusually high – Because beneficiaries for this provider are also connected to other potentially fraudulent providers with high scores indicating that these beneficiaries might be involved in defrauding the system</a:t>
            </a:r>
          </a:p>
          <a:p>
            <a:pPr marL="342900" indent="-342900" algn="just">
              <a:buFont typeface="Wingdings" panose="05000000000000000000" pitchFamily="2" charset="2"/>
              <a:buChar char="Ø"/>
            </a:pPr>
            <a:r>
              <a:rPr lang="en-US" sz="2400" b="1">
                <a:solidFill>
                  <a:srgbClr val="29261B"/>
                </a:solidFill>
                <a:latin typeface="Proxima Nova"/>
                <a:ea typeface="Calibri"/>
                <a:cs typeface="Calibri"/>
              </a:rPr>
              <a:t>Bi-rank </a:t>
            </a:r>
            <a:r>
              <a:rPr lang="en-US" sz="2400">
                <a:solidFill>
                  <a:srgbClr val="29261B"/>
                </a:solidFill>
                <a:latin typeface="Proxima Nova"/>
                <a:ea typeface="Calibri"/>
                <a:cs typeface="Calibri"/>
              </a:rPr>
              <a:t>– Similar to above metric, the PRV51459 is the most influential given that it is connected to a lot of potentially fraud providers.</a:t>
            </a:r>
          </a:p>
        </p:txBody>
      </p:sp>
      <p:sp>
        <p:nvSpPr>
          <p:cNvPr id="84" name="Google Shape;785;p44">
            <a:extLst>
              <a:ext uri="{FF2B5EF4-FFF2-40B4-BE49-F238E27FC236}">
                <a16:creationId xmlns:a16="http://schemas.microsoft.com/office/drawing/2014/main" id="{6B966981-FAF6-DF55-BC87-7D7D73483779}"/>
              </a:ext>
            </a:extLst>
          </p:cNvPr>
          <p:cNvSpPr txBox="1">
            <a:spLocks/>
          </p:cNvSpPr>
          <p:nvPr/>
        </p:nvSpPr>
        <p:spPr>
          <a:xfrm>
            <a:off x="221340" y="393360"/>
            <a:ext cx="14212420" cy="1290651"/>
          </a:xfrm>
          <a:prstGeom prst="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 sz="8400">
                <a:solidFill>
                  <a:schemeClr val="bg1"/>
                </a:solidFill>
                <a:latin typeface="Bebas Neue"/>
                <a:cs typeface="Calibri"/>
              </a:rPr>
              <a:t>Repeatedly Flagged Providers...</a:t>
            </a:r>
          </a:p>
        </p:txBody>
      </p:sp>
      <p:sp>
        <p:nvSpPr>
          <p:cNvPr id="5" name="Rectangle: Rounded Corners 4">
            <a:extLst>
              <a:ext uri="{FF2B5EF4-FFF2-40B4-BE49-F238E27FC236}">
                <a16:creationId xmlns:a16="http://schemas.microsoft.com/office/drawing/2014/main" id="{FB9657DA-84B5-D2CE-421E-CF79F2477D63}"/>
              </a:ext>
            </a:extLst>
          </p:cNvPr>
          <p:cNvSpPr/>
          <p:nvPr/>
        </p:nvSpPr>
        <p:spPr>
          <a:xfrm>
            <a:off x="221339" y="2411506"/>
            <a:ext cx="5534001" cy="273199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rtl="0" eaLnBrk="1" fontAlgn="ctr" latinLnBrk="0" hangingPunct="1">
              <a:spcBef>
                <a:spcPts val="0"/>
              </a:spcBef>
              <a:spcAft>
                <a:spcPts val="0"/>
              </a:spcAft>
            </a:pPr>
            <a:r>
              <a:rPr lang="en-US" sz="3600" b="1" i="0" u="none" strike="noStrike" kern="1200">
                <a:solidFill>
                  <a:schemeClr val="bg1"/>
                </a:solidFill>
                <a:effectLst/>
                <a:highlight>
                  <a:srgbClr val="2D3541"/>
                </a:highlight>
                <a:latin typeface="Proxima Nova" panose="020B0604020202020204" charset="0"/>
              </a:rPr>
              <a:t>PRV51459</a:t>
            </a:r>
            <a:endParaRPr lang="en-US" sz="3600" b="0" i="0" u="none" strike="noStrike">
              <a:solidFill>
                <a:schemeClr val="bg1"/>
              </a:solidFill>
              <a:effectLst/>
              <a:highlight>
                <a:srgbClr val="2D3541"/>
              </a:highlight>
              <a:latin typeface="Proxima Nova" panose="020B0604020202020204" charset="0"/>
            </a:endParaRPr>
          </a:p>
          <a:p>
            <a:pPr marL="0" algn="ctr" rtl="0" eaLnBrk="1" fontAlgn="ctr" latinLnBrk="0" hangingPunct="1">
              <a:spcBef>
                <a:spcPts val="0"/>
              </a:spcBef>
              <a:spcAft>
                <a:spcPts val="0"/>
              </a:spcAft>
            </a:pPr>
            <a:r>
              <a:rPr lang="en-US" sz="2400" b="0" i="0" u="none" strike="noStrike" kern="1200">
                <a:solidFill>
                  <a:schemeClr val="tx1"/>
                </a:solidFill>
                <a:effectLst/>
                <a:latin typeface="Proxima Nova" panose="020B0604020202020204" charset="0"/>
              </a:rPr>
              <a:t>Degree - </a:t>
            </a:r>
            <a:r>
              <a:rPr lang="en-US" sz="2800" b="1" i="0" u="none" strike="noStrike" kern="1200">
                <a:solidFill>
                  <a:schemeClr val="tx1"/>
                </a:solidFill>
                <a:effectLst/>
                <a:latin typeface="Proxima Nova" panose="020B0604020202020204" charset="0"/>
              </a:rPr>
              <a:t>1049</a:t>
            </a:r>
            <a:endParaRPr lang="en-US" sz="2800"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sz="2400" b="0" i="0" u="none" strike="noStrike" kern="1200">
                <a:solidFill>
                  <a:schemeClr val="tx1"/>
                </a:solidFill>
                <a:effectLst/>
                <a:latin typeface="Proxima Nova" panose="020B0604020202020204" charset="0"/>
              </a:rPr>
              <a:t>Closeness Centrality - </a:t>
            </a:r>
            <a:r>
              <a:rPr lang="en-US" sz="2800" b="1" i="0" u="none" strike="noStrike" kern="1200">
                <a:solidFill>
                  <a:schemeClr val="tx1"/>
                </a:solidFill>
                <a:effectLst/>
                <a:latin typeface="Proxima Nova" panose="020B0604020202020204" charset="0"/>
              </a:rPr>
              <a:t>0.195</a:t>
            </a:r>
            <a:endParaRPr lang="en-US" sz="2800"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sz="2400" b="0" i="0" u="none" strike="noStrike" kern="1200">
                <a:solidFill>
                  <a:schemeClr val="tx1"/>
                </a:solidFill>
                <a:effectLst/>
                <a:latin typeface="Proxima Nova" panose="020B0604020202020204" charset="0"/>
              </a:rPr>
              <a:t>Eigen Vector Centrality - </a:t>
            </a:r>
            <a:r>
              <a:rPr lang="en-US" sz="2800" b="1" i="0" u="none" strike="noStrike" kern="1200">
                <a:solidFill>
                  <a:schemeClr val="tx1"/>
                </a:solidFill>
                <a:effectLst/>
                <a:latin typeface="Proxima Nova" panose="020B0604020202020204" charset="0"/>
              </a:rPr>
              <a:t>0.7063</a:t>
            </a:r>
            <a:endParaRPr lang="en-US" sz="2800"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sz="2400" b="0" i="0" u="none" strike="noStrike" kern="1200">
                <a:solidFill>
                  <a:schemeClr val="tx1"/>
                </a:solidFill>
                <a:effectLst/>
                <a:latin typeface="Proxima Nova" panose="020B0604020202020204" charset="0"/>
              </a:rPr>
              <a:t>Bi-Rank - </a:t>
            </a:r>
            <a:r>
              <a:rPr lang="en-US" sz="2800" b="1" i="0" u="none" strike="noStrike" kern="1200">
                <a:solidFill>
                  <a:schemeClr val="tx1"/>
                </a:solidFill>
                <a:effectLst/>
                <a:latin typeface="Proxima Nova" panose="020B0604020202020204" charset="0"/>
              </a:rPr>
              <a:t>0.697</a:t>
            </a:r>
            <a:endParaRPr lang="en-US" sz="2800" b="1" i="0" u="none" strike="noStrike">
              <a:solidFill>
                <a:schemeClr val="tx1"/>
              </a:solidFill>
              <a:effectLst/>
              <a:latin typeface="Proxima Nova" panose="020B0604020202020204" charset="0"/>
            </a:endParaRPr>
          </a:p>
        </p:txBody>
      </p:sp>
      <p:sp>
        <p:nvSpPr>
          <p:cNvPr id="6" name="Rectangle: Rounded Corners 5">
            <a:extLst>
              <a:ext uri="{FF2B5EF4-FFF2-40B4-BE49-F238E27FC236}">
                <a16:creationId xmlns:a16="http://schemas.microsoft.com/office/drawing/2014/main" id="{D1C71C5A-353B-F0D4-EA77-0C868A93AF72}"/>
              </a:ext>
            </a:extLst>
          </p:cNvPr>
          <p:cNvSpPr/>
          <p:nvPr/>
        </p:nvSpPr>
        <p:spPr>
          <a:xfrm>
            <a:off x="6408212" y="4019550"/>
            <a:ext cx="4261014" cy="2247900"/>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rtl="0" eaLnBrk="1" fontAlgn="ctr" latinLnBrk="0" hangingPunct="1">
              <a:spcBef>
                <a:spcPts val="0"/>
              </a:spcBef>
              <a:spcAft>
                <a:spcPts val="0"/>
              </a:spcAft>
            </a:pPr>
            <a:r>
              <a:rPr lang="en-US" sz="3200" b="1" i="0" u="none" strike="noStrike" kern="1200">
                <a:solidFill>
                  <a:schemeClr val="bg1"/>
                </a:solidFill>
                <a:effectLst/>
                <a:highlight>
                  <a:srgbClr val="2D3541"/>
                </a:highlight>
                <a:latin typeface="Proxima Nova" panose="020B0604020202020204" charset="0"/>
              </a:rPr>
              <a:t>PRV51574</a:t>
            </a:r>
          </a:p>
          <a:p>
            <a:pPr marL="0" algn="ctr" rtl="0" eaLnBrk="1" fontAlgn="ctr" latinLnBrk="0" hangingPunct="1">
              <a:spcBef>
                <a:spcPts val="0"/>
              </a:spcBef>
              <a:spcAft>
                <a:spcPts val="0"/>
              </a:spcAft>
            </a:pPr>
            <a:r>
              <a:rPr lang="en-US" sz="2000" b="0" i="0" u="none" strike="noStrike" kern="1200">
                <a:solidFill>
                  <a:schemeClr val="tx1"/>
                </a:solidFill>
                <a:effectLst/>
                <a:latin typeface="Proxima Nova" panose="020B0604020202020204" charset="0"/>
              </a:rPr>
              <a:t>Degree - </a:t>
            </a:r>
            <a:r>
              <a:rPr lang="en-US" sz="2400" b="1">
                <a:solidFill>
                  <a:schemeClr val="tx1"/>
                </a:solidFill>
                <a:latin typeface="Proxima Nova" panose="020B0604020202020204" charset="0"/>
              </a:rPr>
              <a:t>571</a:t>
            </a:r>
            <a:endParaRPr lang="en-US" sz="2400"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sz="2000" b="0" i="0" u="none" strike="noStrike" kern="1200">
                <a:solidFill>
                  <a:schemeClr val="tx1"/>
                </a:solidFill>
                <a:effectLst/>
                <a:latin typeface="Proxima Nova" panose="020B0604020202020204" charset="0"/>
              </a:rPr>
              <a:t>Closeness Centrality - </a:t>
            </a:r>
            <a:r>
              <a:rPr lang="en-US" sz="2400" b="1" i="0" u="none" strike="noStrike" kern="1200">
                <a:solidFill>
                  <a:schemeClr val="tx1"/>
                </a:solidFill>
                <a:effectLst/>
                <a:latin typeface="Proxima Nova" panose="020B0604020202020204" charset="0"/>
              </a:rPr>
              <a:t>0.170</a:t>
            </a:r>
            <a:endParaRPr lang="en-US" sz="2400"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sz="2000" b="0" i="0" u="none" strike="noStrike" kern="1200">
                <a:solidFill>
                  <a:schemeClr val="tx1"/>
                </a:solidFill>
                <a:effectLst/>
                <a:latin typeface="Proxima Nova" panose="020B0604020202020204" charset="0"/>
              </a:rPr>
              <a:t>Eigen Vector Centrality - </a:t>
            </a:r>
            <a:r>
              <a:rPr lang="en-US" sz="2400" b="1" i="0" u="none" strike="noStrike" kern="1200">
                <a:solidFill>
                  <a:schemeClr val="tx1"/>
                </a:solidFill>
                <a:effectLst/>
                <a:latin typeface="Proxima Nova" panose="020B0604020202020204" charset="0"/>
              </a:rPr>
              <a:t>0.0003</a:t>
            </a:r>
            <a:endParaRPr lang="en-US" sz="2400"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sz="2000" b="0" i="0" u="none" strike="noStrike" kern="1200">
                <a:solidFill>
                  <a:schemeClr val="tx1"/>
                </a:solidFill>
                <a:effectLst/>
                <a:latin typeface="Proxima Nova" panose="020B0604020202020204" charset="0"/>
              </a:rPr>
              <a:t>Bi-Rank - </a:t>
            </a:r>
            <a:r>
              <a:rPr lang="en-US" sz="2400" b="1" i="0" u="none" strike="noStrike" kern="1200">
                <a:solidFill>
                  <a:schemeClr val="tx1"/>
                </a:solidFill>
                <a:effectLst/>
                <a:latin typeface="Proxima Nova" panose="020B0604020202020204" charset="0"/>
              </a:rPr>
              <a:t>0.000167</a:t>
            </a:r>
            <a:endParaRPr lang="en-US" sz="2400" b="1" i="0" u="none" strike="noStrike">
              <a:solidFill>
                <a:schemeClr val="tx1"/>
              </a:solidFill>
              <a:effectLst/>
              <a:latin typeface="Proxima Nova" panose="020B0604020202020204" charset="0"/>
            </a:endParaRPr>
          </a:p>
        </p:txBody>
      </p:sp>
      <p:sp>
        <p:nvSpPr>
          <p:cNvPr id="7" name="Rectangle: Rounded Corners 6">
            <a:extLst>
              <a:ext uri="{FF2B5EF4-FFF2-40B4-BE49-F238E27FC236}">
                <a16:creationId xmlns:a16="http://schemas.microsoft.com/office/drawing/2014/main" id="{42804D2B-981B-6AD7-55F2-A6512BC19C23}"/>
              </a:ext>
            </a:extLst>
          </p:cNvPr>
          <p:cNvSpPr/>
          <p:nvPr/>
        </p:nvSpPr>
        <p:spPr>
          <a:xfrm>
            <a:off x="1585200" y="6160335"/>
            <a:ext cx="4026706" cy="200972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rtl="0" eaLnBrk="1" fontAlgn="ctr" latinLnBrk="0" hangingPunct="1">
              <a:spcBef>
                <a:spcPts val="0"/>
              </a:spcBef>
              <a:spcAft>
                <a:spcPts val="0"/>
              </a:spcAft>
            </a:pPr>
            <a:r>
              <a:rPr lang="en-US" sz="2800" b="1" i="0" u="none" strike="noStrike" kern="1200">
                <a:solidFill>
                  <a:schemeClr val="bg1"/>
                </a:solidFill>
                <a:effectLst/>
                <a:highlight>
                  <a:srgbClr val="2D3541"/>
                </a:highlight>
                <a:latin typeface="Proxima Nova" panose="020B0604020202020204" charset="0"/>
              </a:rPr>
              <a:t>PRV54895</a:t>
            </a:r>
          </a:p>
          <a:p>
            <a:pPr marL="0" algn="ctr" rtl="0" eaLnBrk="1" fontAlgn="ctr" latinLnBrk="0" hangingPunct="1">
              <a:spcBef>
                <a:spcPts val="0"/>
              </a:spcBef>
              <a:spcAft>
                <a:spcPts val="0"/>
              </a:spcAft>
            </a:pPr>
            <a:r>
              <a:rPr lang="en-US" b="0" i="0" u="none" strike="noStrike" kern="1200">
                <a:solidFill>
                  <a:schemeClr val="tx1"/>
                </a:solidFill>
                <a:effectLst/>
                <a:latin typeface="Proxima Nova" panose="020B0604020202020204" charset="0"/>
              </a:rPr>
              <a:t>Degree - </a:t>
            </a:r>
            <a:r>
              <a:rPr lang="en-US" sz="2000" b="1" i="0" u="none" strike="noStrike" kern="1200">
                <a:solidFill>
                  <a:schemeClr val="tx1"/>
                </a:solidFill>
                <a:effectLst/>
                <a:latin typeface="Proxima Nova" panose="020B0604020202020204" charset="0"/>
              </a:rPr>
              <a:t>481</a:t>
            </a:r>
            <a:endParaRPr lang="en-US" sz="2000"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b="0" i="0" u="none" strike="noStrike" kern="1200">
                <a:solidFill>
                  <a:schemeClr val="tx1"/>
                </a:solidFill>
                <a:effectLst/>
                <a:latin typeface="Proxima Nova" panose="020B0604020202020204" charset="0"/>
              </a:rPr>
              <a:t>Closeness Centrality - </a:t>
            </a:r>
            <a:r>
              <a:rPr lang="en-US" sz="2000" b="1" i="0" u="none" strike="noStrike" kern="1200">
                <a:solidFill>
                  <a:schemeClr val="tx1"/>
                </a:solidFill>
                <a:effectLst/>
                <a:latin typeface="Proxima Nova" panose="020B0604020202020204" charset="0"/>
              </a:rPr>
              <a:t>0.179</a:t>
            </a:r>
            <a:endParaRPr lang="en-US" sz="2000"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b="0" i="0" u="none" strike="noStrike" kern="1200">
                <a:solidFill>
                  <a:schemeClr val="tx1"/>
                </a:solidFill>
                <a:effectLst/>
                <a:latin typeface="Proxima Nova" panose="020B0604020202020204" charset="0"/>
              </a:rPr>
              <a:t>Eigen Vector Centrality - </a:t>
            </a:r>
            <a:r>
              <a:rPr lang="en-US" sz="2000" b="1" i="0" u="none" strike="noStrike" kern="1200">
                <a:solidFill>
                  <a:schemeClr val="tx1"/>
                </a:solidFill>
                <a:effectLst/>
                <a:latin typeface="Proxima Nova" panose="020B0604020202020204" charset="0"/>
              </a:rPr>
              <a:t>0.0002</a:t>
            </a:r>
            <a:endParaRPr lang="en-US" sz="2000"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b="0" i="0" u="none" strike="noStrike" kern="1200">
                <a:solidFill>
                  <a:schemeClr val="tx1"/>
                </a:solidFill>
                <a:effectLst/>
                <a:latin typeface="Proxima Nova" panose="020B0604020202020204" charset="0"/>
              </a:rPr>
              <a:t>Bi-Rank - </a:t>
            </a:r>
            <a:r>
              <a:rPr lang="en-US" sz="2000" b="1" i="0" u="none" strike="noStrike" kern="1200">
                <a:solidFill>
                  <a:schemeClr val="tx1"/>
                </a:solidFill>
                <a:effectLst/>
                <a:latin typeface="Proxima Nova" panose="020B0604020202020204" charset="0"/>
              </a:rPr>
              <a:t>0.00008</a:t>
            </a:r>
            <a:endParaRPr lang="en-US" sz="2000" b="1" i="0" u="none" strike="noStrike">
              <a:solidFill>
                <a:schemeClr val="tx1"/>
              </a:solidFill>
              <a:effectLst/>
              <a:latin typeface="Proxima Nova" panose="020B0604020202020204" charset="0"/>
            </a:endParaRPr>
          </a:p>
        </p:txBody>
      </p:sp>
      <p:sp>
        <p:nvSpPr>
          <p:cNvPr id="8" name="Rectangle: Rounded Corners 7">
            <a:extLst>
              <a:ext uri="{FF2B5EF4-FFF2-40B4-BE49-F238E27FC236}">
                <a16:creationId xmlns:a16="http://schemas.microsoft.com/office/drawing/2014/main" id="{FF98D67D-CA7D-E5B8-8CE8-6C09A32557C4}"/>
              </a:ext>
            </a:extLst>
          </p:cNvPr>
          <p:cNvSpPr/>
          <p:nvPr/>
        </p:nvSpPr>
        <p:spPr>
          <a:xfrm>
            <a:off x="6408212" y="7016943"/>
            <a:ext cx="3524681" cy="1770075"/>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algn="ctr" rtl="0" eaLnBrk="1" fontAlgn="ctr" latinLnBrk="0" hangingPunct="1">
              <a:spcBef>
                <a:spcPts val="0"/>
              </a:spcBef>
              <a:spcAft>
                <a:spcPts val="0"/>
              </a:spcAft>
            </a:pPr>
            <a:r>
              <a:rPr lang="en-US" sz="2400" b="1" i="0" u="none" strike="noStrike" kern="1200">
                <a:solidFill>
                  <a:schemeClr val="bg1"/>
                </a:solidFill>
                <a:effectLst/>
                <a:highlight>
                  <a:srgbClr val="2D3541"/>
                </a:highlight>
                <a:latin typeface="Proxima Nova" panose="020B0604020202020204" charset="0"/>
              </a:rPr>
              <a:t>PRV54742</a:t>
            </a:r>
          </a:p>
          <a:p>
            <a:pPr marL="0" algn="ctr" rtl="0" eaLnBrk="1" fontAlgn="ctr" latinLnBrk="0" hangingPunct="1">
              <a:spcBef>
                <a:spcPts val="0"/>
              </a:spcBef>
              <a:spcAft>
                <a:spcPts val="0"/>
              </a:spcAft>
            </a:pPr>
            <a:r>
              <a:rPr lang="en-US" sz="1600" b="0" i="0" u="none" strike="noStrike" kern="1200">
                <a:solidFill>
                  <a:schemeClr val="tx1"/>
                </a:solidFill>
                <a:effectLst/>
                <a:latin typeface="Proxima Nova" panose="020B0604020202020204" charset="0"/>
              </a:rPr>
              <a:t>Degree - </a:t>
            </a:r>
            <a:r>
              <a:rPr lang="en-US" sz="1600" b="1">
                <a:solidFill>
                  <a:schemeClr val="tx1"/>
                </a:solidFill>
                <a:latin typeface="Proxima Nova" panose="020B0604020202020204" charset="0"/>
              </a:rPr>
              <a:t>352</a:t>
            </a:r>
            <a:endParaRPr lang="en-US"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sz="1600" b="0" i="0" u="none" strike="noStrike" kern="1200">
                <a:solidFill>
                  <a:schemeClr val="tx1"/>
                </a:solidFill>
                <a:effectLst/>
                <a:latin typeface="Proxima Nova" panose="020B0604020202020204" charset="0"/>
              </a:rPr>
              <a:t>Closeness Centrality - </a:t>
            </a:r>
            <a:r>
              <a:rPr lang="en-US" b="1" i="0" u="none" strike="noStrike" kern="1200">
                <a:solidFill>
                  <a:schemeClr val="tx1"/>
                </a:solidFill>
                <a:effectLst/>
                <a:latin typeface="Proxima Nova" panose="020B0604020202020204" charset="0"/>
              </a:rPr>
              <a:t>0.178</a:t>
            </a:r>
            <a:endParaRPr lang="en-US"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sz="1600" b="0" i="0" u="none" strike="noStrike" kern="1200">
                <a:solidFill>
                  <a:schemeClr val="tx1"/>
                </a:solidFill>
                <a:effectLst/>
                <a:latin typeface="Proxima Nova" panose="020B0604020202020204" charset="0"/>
              </a:rPr>
              <a:t>Eigen Vector Centrality - </a:t>
            </a:r>
            <a:r>
              <a:rPr lang="en-US" b="1" i="0" u="none" strike="noStrike" kern="1200">
                <a:solidFill>
                  <a:schemeClr val="tx1"/>
                </a:solidFill>
                <a:effectLst/>
                <a:latin typeface="Proxima Nova" panose="020B0604020202020204" charset="0"/>
              </a:rPr>
              <a:t>0.00004</a:t>
            </a:r>
            <a:endParaRPr lang="en-US" b="1" i="0" u="none" strike="noStrike">
              <a:solidFill>
                <a:schemeClr val="tx1"/>
              </a:solidFill>
              <a:effectLst/>
              <a:latin typeface="Proxima Nova" panose="020B0604020202020204" charset="0"/>
            </a:endParaRPr>
          </a:p>
          <a:p>
            <a:pPr marL="0" algn="ctr" rtl="0" eaLnBrk="1" fontAlgn="ctr" latinLnBrk="0" hangingPunct="1">
              <a:spcBef>
                <a:spcPts val="0"/>
              </a:spcBef>
              <a:spcAft>
                <a:spcPts val="0"/>
              </a:spcAft>
            </a:pPr>
            <a:r>
              <a:rPr lang="en-US" sz="1600" b="0" i="0" u="none" strike="noStrike" kern="1200">
                <a:solidFill>
                  <a:schemeClr val="tx1"/>
                </a:solidFill>
                <a:effectLst/>
                <a:latin typeface="Proxima Nova" panose="020B0604020202020204" charset="0"/>
              </a:rPr>
              <a:t>Bi-Rank - </a:t>
            </a:r>
            <a:r>
              <a:rPr lang="en-US" b="1" i="0" u="none" strike="noStrike" kern="1200">
                <a:solidFill>
                  <a:schemeClr val="tx1"/>
                </a:solidFill>
                <a:effectLst/>
                <a:latin typeface="Proxima Nova" panose="020B0604020202020204" charset="0"/>
              </a:rPr>
              <a:t>0.00003</a:t>
            </a:r>
            <a:endParaRPr lang="en-US" b="1" i="0" u="none" strike="noStrike">
              <a:solidFill>
                <a:schemeClr val="tx1"/>
              </a:solidFill>
              <a:effectLst/>
              <a:latin typeface="Proxima Nova" panose="020B0604020202020204" charset="0"/>
            </a:endParaRPr>
          </a:p>
        </p:txBody>
      </p:sp>
      <p:grpSp>
        <p:nvGrpSpPr>
          <p:cNvPr id="23" name="Group 22">
            <a:extLst>
              <a:ext uri="{FF2B5EF4-FFF2-40B4-BE49-F238E27FC236}">
                <a16:creationId xmlns:a16="http://schemas.microsoft.com/office/drawing/2014/main" id="{428B004D-F077-3958-E76C-50B3E38B3855}"/>
              </a:ext>
            </a:extLst>
          </p:cNvPr>
          <p:cNvGrpSpPr/>
          <p:nvPr/>
        </p:nvGrpSpPr>
        <p:grpSpPr>
          <a:xfrm>
            <a:off x="609603" y="9558946"/>
            <a:ext cx="10110914" cy="624518"/>
            <a:chOff x="295835" y="9558946"/>
            <a:chExt cx="10110914" cy="624518"/>
          </a:xfrm>
        </p:grpSpPr>
        <p:sp>
          <p:nvSpPr>
            <p:cNvPr id="14" name="Rectangle: Rounded Corners 13">
              <a:extLst>
                <a:ext uri="{FF2B5EF4-FFF2-40B4-BE49-F238E27FC236}">
                  <a16:creationId xmlns:a16="http://schemas.microsoft.com/office/drawing/2014/main" id="{A216FE4D-810C-7D7B-AC1F-BD18C263C768}"/>
                </a:ext>
              </a:extLst>
            </p:cNvPr>
            <p:cNvSpPr/>
            <p:nvPr/>
          </p:nvSpPr>
          <p:spPr>
            <a:xfrm>
              <a:off x="295835" y="9558946"/>
              <a:ext cx="1909483" cy="6245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a:solidFill>
                    <a:srgbClr val="2D3541"/>
                  </a:solidFill>
                </a:rPr>
                <a:t>Average Values</a:t>
              </a:r>
            </a:p>
          </p:txBody>
        </p:sp>
        <p:sp>
          <p:nvSpPr>
            <p:cNvPr id="15" name="Rectangle: Rounded Corners 14">
              <a:extLst>
                <a:ext uri="{FF2B5EF4-FFF2-40B4-BE49-F238E27FC236}">
                  <a16:creationId xmlns:a16="http://schemas.microsoft.com/office/drawing/2014/main" id="{E0916274-11AF-78F9-4C41-1D6F437CC7C2}"/>
                </a:ext>
              </a:extLst>
            </p:cNvPr>
            <p:cNvSpPr/>
            <p:nvPr/>
          </p:nvSpPr>
          <p:spPr>
            <a:xfrm>
              <a:off x="2357718" y="9558946"/>
              <a:ext cx="1335742" cy="624518"/>
            </a:xfrm>
            <a:prstGeom prst="roundRect">
              <a:avLst/>
            </a:prstGeom>
            <a:solidFill>
              <a:srgbClr val="CAEB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D3541"/>
                  </a:solidFill>
                </a:rPr>
                <a:t>Degree</a:t>
              </a:r>
            </a:p>
            <a:p>
              <a:pPr algn="ctr"/>
              <a:r>
                <a:rPr lang="en-US" sz="2000" b="1">
                  <a:solidFill>
                    <a:srgbClr val="2D3541"/>
                  </a:solidFill>
                </a:rPr>
                <a:t>20.7</a:t>
              </a:r>
            </a:p>
          </p:txBody>
        </p:sp>
        <p:sp>
          <p:nvSpPr>
            <p:cNvPr id="20" name="Rectangle: Rounded Corners 19">
              <a:extLst>
                <a:ext uri="{FF2B5EF4-FFF2-40B4-BE49-F238E27FC236}">
                  <a16:creationId xmlns:a16="http://schemas.microsoft.com/office/drawing/2014/main" id="{F4022ECB-A34A-A86A-4968-05C251A8E30C}"/>
                </a:ext>
              </a:extLst>
            </p:cNvPr>
            <p:cNvSpPr/>
            <p:nvPr/>
          </p:nvSpPr>
          <p:spPr>
            <a:xfrm>
              <a:off x="3777380" y="9558946"/>
              <a:ext cx="2474260" cy="624518"/>
            </a:xfrm>
            <a:prstGeom prst="roundRect">
              <a:avLst/>
            </a:prstGeom>
            <a:solidFill>
              <a:srgbClr val="CAEB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D3541"/>
                  </a:solidFill>
                </a:rPr>
                <a:t>Closeness Centrality</a:t>
              </a:r>
            </a:p>
            <a:p>
              <a:pPr algn="ctr"/>
              <a:r>
                <a:rPr lang="en-US" sz="2000" b="1">
                  <a:solidFill>
                    <a:srgbClr val="2D3541"/>
                  </a:solidFill>
                </a:rPr>
                <a:t>0.121</a:t>
              </a:r>
            </a:p>
          </p:txBody>
        </p:sp>
        <p:sp>
          <p:nvSpPr>
            <p:cNvPr id="21" name="Rectangle: Rounded Corners 20">
              <a:extLst>
                <a:ext uri="{FF2B5EF4-FFF2-40B4-BE49-F238E27FC236}">
                  <a16:creationId xmlns:a16="http://schemas.microsoft.com/office/drawing/2014/main" id="{DB0E3EF6-FBB7-BC88-6BD7-91E3208D595B}"/>
                </a:ext>
              </a:extLst>
            </p:cNvPr>
            <p:cNvSpPr/>
            <p:nvPr/>
          </p:nvSpPr>
          <p:spPr>
            <a:xfrm>
              <a:off x="6335560" y="9558946"/>
              <a:ext cx="2651527" cy="624518"/>
            </a:xfrm>
            <a:prstGeom prst="roundRect">
              <a:avLst/>
            </a:prstGeom>
            <a:solidFill>
              <a:srgbClr val="CAEB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D3541"/>
                  </a:solidFill>
                </a:rPr>
                <a:t>Eigen Vector Centrality</a:t>
              </a:r>
            </a:p>
            <a:p>
              <a:pPr algn="ctr"/>
              <a:r>
                <a:rPr lang="en-US" sz="2000" b="1">
                  <a:solidFill>
                    <a:srgbClr val="2D3541"/>
                  </a:solidFill>
                </a:rPr>
                <a:t>0.00023</a:t>
              </a:r>
            </a:p>
          </p:txBody>
        </p:sp>
        <p:sp>
          <p:nvSpPr>
            <p:cNvPr id="22" name="Rectangle: Rounded Corners 21">
              <a:extLst>
                <a:ext uri="{FF2B5EF4-FFF2-40B4-BE49-F238E27FC236}">
                  <a16:creationId xmlns:a16="http://schemas.microsoft.com/office/drawing/2014/main" id="{96B49445-AE4E-597A-4C58-B8A304726BF9}"/>
                </a:ext>
              </a:extLst>
            </p:cNvPr>
            <p:cNvSpPr/>
            <p:nvPr/>
          </p:nvSpPr>
          <p:spPr>
            <a:xfrm>
              <a:off x="9071007" y="9558946"/>
              <a:ext cx="1335742" cy="624518"/>
            </a:xfrm>
            <a:prstGeom prst="roundRect">
              <a:avLst/>
            </a:prstGeom>
            <a:solidFill>
              <a:srgbClr val="CAEBE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solidFill>
                    <a:srgbClr val="2D3541"/>
                  </a:solidFill>
                </a:rPr>
                <a:t>Bi-rank</a:t>
              </a:r>
            </a:p>
            <a:p>
              <a:pPr algn="ctr"/>
              <a:r>
                <a:rPr lang="en-US" sz="2000" b="1">
                  <a:solidFill>
                    <a:srgbClr val="2D3541"/>
                  </a:solidFill>
                </a:rPr>
                <a:t>0.0002</a:t>
              </a:r>
            </a:p>
          </p:txBody>
        </p:sp>
      </p:grpSp>
    </p:spTree>
    <p:extLst>
      <p:ext uri="{BB962C8B-B14F-4D97-AF65-F5344CB8AC3E}">
        <p14:creationId xmlns:p14="http://schemas.microsoft.com/office/powerpoint/2010/main" val="1829722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a:extLst>
            <a:ext uri="{FF2B5EF4-FFF2-40B4-BE49-F238E27FC236}">
              <a16:creationId xmlns:a16="http://schemas.microsoft.com/office/drawing/2014/main" id="{1B1F099F-B6D5-A443-DDDA-EE78ED95D564}"/>
            </a:ext>
          </a:extLst>
        </p:cNvPr>
        <p:cNvGrpSpPr/>
        <p:nvPr/>
      </p:nvGrpSpPr>
      <p:grpSpPr>
        <a:xfrm>
          <a:off x="0" y="0"/>
          <a:ext cx="0" cy="0"/>
          <a:chOff x="0" y="0"/>
          <a:chExt cx="0" cy="0"/>
        </a:xfrm>
      </p:grpSpPr>
      <p:pic>
        <p:nvPicPr>
          <p:cNvPr id="23" name="Picture 22" descr="Stock market trading screen">
            <a:extLst>
              <a:ext uri="{FF2B5EF4-FFF2-40B4-BE49-F238E27FC236}">
                <a16:creationId xmlns:a16="http://schemas.microsoft.com/office/drawing/2014/main" id="{091F7DE3-FBBC-EC0D-E865-06A1BE6C9C76}"/>
              </a:ext>
            </a:extLst>
          </p:cNvPr>
          <p:cNvPicPr>
            <a:picLocks noChangeAspect="1"/>
          </p:cNvPicPr>
          <p:nvPr/>
        </p:nvPicPr>
        <p:blipFill>
          <a:blip r:embed="rId3" cstate="print">
            <a:alphaModFix amt="5000"/>
            <a:extLst>
              <a:ext uri="{28A0092B-C50C-407E-A947-70E740481C1C}">
                <a14:useLocalDpi xmlns:a14="http://schemas.microsoft.com/office/drawing/2010/main" val="0"/>
              </a:ext>
            </a:extLst>
          </a:blip>
          <a:stretch>
            <a:fillRect/>
          </a:stretch>
        </p:blipFill>
        <p:spPr>
          <a:xfrm>
            <a:off x="4953000" y="0"/>
            <a:ext cx="13335000" cy="10287000"/>
          </a:xfrm>
          <a:prstGeom prst="rect">
            <a:avLst/>
          </a:prstGeom>
        </p:spPr>
      </p:pic>
      <p:grpSp>
        <p:nvGrpSpPr>
          <p:cNvPr id="25" name="Group 2">
            <a:extLst>
              <a:ext uri="{FF2B5EF4-FFF2-40B4-BE49-F238E27FC236}">
                <a16:creationId xmlns:a16="http://schemas.microsoft.com/office/drawing/2014/main" id="{9113AEA3-CADC-006F-B6A4-83B76A907DBF}"/>
              </a:ext>
            </a:extLst>
          </p:cNvPr>
          <p:cNvGrpSpPr/>
          <p:nvPr/>
        </p:nvGrpSpPr>
        <p:grpSpPr>
          <a:xfrm>
            <a:off x="0" y="516066"/>
            <a:ext cx="17754600" cy="2038113"/>
            <a:chOff x="0" y="0"/>
            <a:chExt cx="4877324" cy="1557312"/>
          </a:xfrm>
          <a:solidFill>
            <a:schemeClr val="tx1">
              <a:lumMod val="50000"/>
              <a:lumOff val="50000"/>
            </a:schemeClr>
          </a:solidFill>
        </p:grpSpPr>
        <p:sp>
          <p:nvSpPr>
            <p:cNvPr id="26" name="Freeform 3">
              <a:extLst>
                <a:ext uri="{FF2B5EF4-FFF2-40B4-BE49-F238E27FC236}">
                  <a16:creationId xmlns:a16="http://schemas.microsoft.com/office/drawing/2014/main" id="{8AC06FB7-362F-275A-2FD1-639EAF276862}"/>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27" name="TextBox 4">
              <a:extLst>
                <a:ext uri="{FF2B5EF4-FFF2-40B4-BE49-F238E27FC236}">
                  <a16:creationId xmlns:a16="http://schemas.microsoft.com/office/drawing/2014/main" id="{3B553372-2824-4B4B-75BB-02B39BB81AE1}"/>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sp>
        <p:nvSpPr>
          <p:cNvPr id="18" name="TextBox 18">
            <a:extLst>
              <a:ext uri="{FF2B5EF4-FFF2-40B4-BE49-F238E27FC236}">
                <a16:creationId xmlns:a16="http://schemas.microsoft.com/office/drawing/2014/main" id="{F06461F6-CFB9-4E8D-D1F7-F156F99A5565}"/>
              </a:ext>
            </a:extLst>
          </p:cNvPr>
          <p:cNvSpPr txBox="1"/>
          <p:nvPr/>
        </p:nvSpPr>
        <p:spPr>
          <a:xfrm>
            <a:off x="402548" y="986595"/>
            <a:ext cx="14703238" cy="1275349"/>
          </a:xfrm>
          <a:prstGeom prst="rect">
            <a:avLst/>
          </a:prstGeom>
        </p:spPr>
        <p:txBody>
          <a:bodyPr wrap="square" lIns="0" tIns="0" rIns="0" bIns="0" rtlCol="0" anchor="t">
            <a:spAutoFit/>
          </a:bodyPr>
          <a:lstStyle/>
          <a:p>
            <a:pPr>
              <a:lnSpc>
                <a:spcPts val="9911"/>
              </a:lnSpc>
            </a:pPr>
            <a:r>
              <a:rPr lang="en-US" sz="8400">
                <a:solidFill>
                  <a:srgbClr val="F7FDFE"/>
                </a:solidFill>
                <a:latin typeface="Bebas Neue"/>
              </a:rPr>
              <a:t>Adding Community detection features…</a:t>
            </a:r>
          </a:p>
        </p:txBody>
      </p:sp>
      <p:sp>
        <p:nvSpPr>
          <p:cNvPr id="28" name="TextBox 27">
            <a:extLst>
              <a:ext uri="{FF2B5EF4-FFF2-40B4-BE49-F238E27FC236}">
                <a16:creationId xmlns:a16="http://schemas.microsoft.com/office/drawing/2014/main" id="{AA8F6963-07EF-8B5A-32DB-475997C78608}"/>
              </a:ext>
            </a:extLst>
          </p:cNvPr>
          <p:cNvSpPr txBox="1"/>
          <p:nvPr/>
        </p:nvSpPr>
        <p:spPr>
          <a:xfrm>
            <a:off x="228600" y="2786874"/>
            <a:ext cx="17373600" cy="461665"/>
          </a:xfrm>
          <a:prstGeom prst="rect">
            <a:avLst/>
          </a:prstGeom>
          <a:noFill/>
        </p:spPr>
        <p:txBody>
          <a:bodyPr wrap="square">
            <a:spAutoFit/>
          </a:bodyPr>
          <a:lstStyle/>
          <a:p>
            <a:r>
              <a:rPr lang="en-US" sz="2400">
                <a:solidFill>
                  <a:schemeClr val="bg1"/>
                </a:solidFill>
                <a:latin typeface="Proxima Nova" panose="020B0604020202020204" charset="0"/>
              </a:rPr>
              <a:t> In addition to the graph features we also add community detection features to try and get a better accuracy.</a:t>
            </a:r>
          </a:p>
        </p:txBody>
      </p:sp>
      <p:cxnSp>
        <p:nvCxnSpPr>
          <p:cNvPr id="42" name="Straight Connector 41">
            <a:extLst>
              <a:ext uri="{FF2B5EF4-FFF2-40B4-BE49-F238E27FC236}">
                <a16:creationId xmlns:a16="http://schemas.microsoft.com/office/drawing/2014/main" id="{2EE7C21B-8C16-1A58-00A6-9E8AD2F26BBB}"/>
              </a:ext>
            </a:extLst>
          </p:cNvPr>
          <p:cNvCxnSpPr/>
          <p:nvPr/>
        </p:nvCxnSpPr>
        <p:spPr>
          <a:xfrm>
            <a:off x="203136" y="3292082"/>
            <a:ext cx="178817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5CA7A0B-F02E-FD78-0BC0-84E720C9A4ED}"/>
              </a:ext>
            </a:extLst>
          </p:cNvPr>
          <p:cNvSpPr txBox="1"/>
          <p:nvPr/>
        </p:nvSpPr>
        <p:spPr>
          <a:xfrm>
            <a:off x="1572986" y="9229457"/>
            <a:ext cx="15468600" cy="830997"/>
          </a:xfrm>
          <a:prstGeom prst="rect">
            <a:avLst/>
          </a:prstGeom>
          <a:noFill/>
        </p:spPr>
        <p:txBody>
          <a:bodyPr wrap="square">
            <a:spAutoFit/>
          </a:bodyPr>
          <a:lstStyle/>
          <a:p>
            <a:pPr algn="ctr"/>
            <a:r>
              <a:rPr lang="en-US" sz="2400">
                <a:solidFill>
                  <a:schemeClr val="bg1"/>
                </a:solidFill>
              </a:rPr>
              <a:t>Though accuracy doesn’t increase right now but community being the 6</a:t>
            </a:r>
            <a:r>
              <a:rPr lang="en-US" sz="2400" baseline="30000">
                <a:solidFill>
                  <a:schemeClr val="bg1"/>
                </a:solidFill>
              </a:rPr>
              <a:t>th</a:t>
            </a:r>
            <a:r>
              <a:rPr lang="en-US" sz="2400">
                <a:solidFill>
                  <a:schemeClr val="bg1"/>
                </a:solidFill>
              </a:rPr>
              <a:t> most important feature is indicative that with additional hyperparameter tuning or a better community detection algorithm we could see better results.</a:t>
            </a:r>
          </a:p>
        </p:txBody>
      </p:sp>
      <p:grpSp>
        <p:nvGrpSpPr>
          <p:cNvPr id="4" name="Group 3">
            <a:extLst>
              <a:ext uri="{FF2B5EF4-FFF2-40B4-BE49-F238E27FC236}">
                <a16:creationId xmlns:a16="http://schemas.microsoft.com/office/drawing/2014/main" id="{D608D592-25F0-9E95-9017-1BA62778EDB0}"/>
              </a:ext>
            </a:extLst>
          </p:cNvPr>
          <p:cNvGrpSpPr/>
          <p:nvPr/>
        </p:nvGrpSpPr>
        <p:grpSpPr>
          <a:xfrm>
            <a:off x="228600" y="3966157"/>
            <a:ext cx="10287000" cy="5113551"/>
            <a:chOff x="4000500" y="2958653"/>
            <a:chExt cx="10287000" cy="5113551"/>
          </a:xfrm>
        </p:grpSpPr>
        <p:pic>
          <p:nvPicPr>
            <p:cNvPr id="5" name="Picture 4" descr="A graph with text on it&#10;&#10;Description automatically generated">
              <a:extLst>
                <a:ext uri="{FF2B5EF4-FFF2-40B4-BE49-F238E27FC236}">
                  <a16:creationId xmlns:a16="http://schemas.microsoft.com/office/drawing/2014/main" id="{05186695-C89E-A541-D0F4-27A35E2DBB83}"/>
                </a:ext>
              </a:extLst>
            </p:cNvPr>
            <p:cNvPicPr>
              <a:picLocks noChangeAspect="1"/>
            </p:cNvPicPr>
            <p:nvPr/>
          </p:nvPicPr>
          <p:blipFill>
            <a:blip r:embed="rId4"/>
            <a:stretch>
              <a:fillRect/>
            </a:stretch>
          </p:blipFill>
          <p:spPr>
            <a:xfrm>
              <a:off x="4000500" y="2958653"/>
              <a:ext cx="10287000" cy="5113551"/>
            </a:xfrm>
            <a:prstGeom prst="rect">
              <a:avLst/>
            </a:prstGeom>
          </p:spPr>
        </p:pic>
        <p:sp>
          <p:nvSpPr>
            <p:cNvPr id="6" name="Rectangle 5">
              <a:extLst>
                <a:ext uri="{FF2B5EF4-FFF2-40B4-BE49-F238E27FC236}">
                  <a16:creationId xmlns:a16="http://schemas.microsoft.com/office/drawing/2014/main" id="{FA6CF55D-C74B-B08C-4124-2184A985F535}"/>
                </a:ext>
              </a:extLst>
            </p:cNvPr>
            <p:cNvSpPr/>
            <p:nvPr/>
          </p:nvSpPr>
          <p:spPr>
            <a:xfrm>
              <a:off x="5910532" y="5435612"/>
              <a:ext cx="1019629" cy="326572"/>
            </a:xfrm>
            <a:prstGeom prst="rect">
              <a:avLst/>
            </a:prstGeom>
            <a:noFill/>
            <a:ln>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extBox 6">
            <a:extLst>
              <a:ext uri="{FF2B5EF4-FFF2-40B4-BE49-F238E27FC236}">
                <a16:creationId xmlns:a16="http://schemas.microsoft.com/office/drawing/2014/main" id="{7D91B6EF-29AA-B358-C962-746B21081E6C}"/>
              </a:ext>
            </a:extLst>
          </p:cNvPr>
          <p:cNvSpPr txBox="1"/>
          <p:nvPr/>
        </p:nvSpPr>
        <p:spPr>
          <a:xfrm>
            <a:off x="203136" y="3354743"/>
            <a:ext cx="17856072" cy="461665"/>
          </a:xfrm>
          <a:prstGeom prst="rect">
            <a:avLst/>
          </a:prstGeom>
          <a:noFill/>
        </p:spPr>
        <p:txBody>
          <a:bodyPr wrap="square" lIns="91440" tIns="45720" rIns="91440" bIns="45720" anchor="t">
            <a:spAutoFit/>
          </a:bodyPr>
          <a:lstStyle/>
          <a:p>
            <a:r>
              <a:rPr lang="en-US" sz="2400" b="1">
                <a:solidFill>
                  <a:schemeClr val="bg1"/>
                </a:solidFill>
                <a:latin typeface="Proxima Nova"/>
              </a:rPr>
              <a:t>After using Random Forest and XG Boost methods, we found that the </a:t>
            </a:r>
            <a:r>
              <a:rPr lang="en-US" sz="2400" b="1">
                <a:solidFill>
                  <a:srgbClr val="48BAC3"/>
                </a:solidFill>
                <a:latin typeface="Proxima Nova"/>
              </a:rPr>
              <a:t>XG Boost model gave higher accuracy of about 92%</a:t>
            </a:r>
          </a:p>
        </p:txBody>
      </p:sp>
      <p:sp>
        <p:nvSpPr>
          <p:cNvPr id="19" name="TextBox 18">
            <a:extLst>
              <a:ext uri="{FF2B5EF4-FFF2-40B4-BE49-F238E27FC236}">
                <a16:creationId xmlns:a16="http://schemas.microsoft.com/office/drawing/2014/main" id="{C8AD7281-47D2-EED7-0311-515012DEC499}"/>
              </a:ext>
            </a:extLst>
          </p:cNvPr>
          <p:cNvSpPr txBox="1"/>
          <p:nvPr/>
        </p:nvSpPr>
        <p:spPr>
          <a:xfrm>
            <a:off x="10515600" y="4208506"/>
            <a:ext cx="7569264" cy="45241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just">
              <a:buFont typeface="Arial"/>
              <a:buChar char="•"/>
            </a:pPr>
            <a:r>
              <a:rPr lang="en-US" sz="2400">
                <a:solidFill>
                  <a:schemeClr val="bg1"/>
                </a:solidFill>
                <a:ea typeface="Calibri"/>
                <a:cs typeface="Calibri"/>
              </a:rPr>
              <a:t>We employed the </a:t>
            </a:r>
            <a:r>
              <a:rPr lang="en-US" sz="2400" err="1">
                <a:solidFill>
                  <a:schemeClr val="bg1"/>
                </a:solidFill>
                <a:ea typeface="Calibri"/>
                <a:cs typeface="Calibri"/>
              </a:rPr>
              <a:t>Clauset</a:t>
            </a:r>
            <a:r>
              <a:rPr lang="en-US" sz="2400">
                <a:solidFill>
                  <a:schemeClr val="bg1"/>
                </a:solidFill>
                <a:ea typeface="Calibri"/>
                <a:cs typeface="Calibri"/>
              </a:rPr>
              <a:t>-Newman-Moore greedy modularity maximization algorithm, specifically the '</a:t>
            </a:r>
            <a:r>
              <a:rPr lang="en-US" sz="2400" err="1">
                <a:solidFill>
                  <a:schemeClr val="bg1"/>
                </a:solidFill>
                <a:ea typeface="Calibri"/>
                <a:cs typeface="Calibri"/>
              </a:rPr>
              <a:t>greedy_modularity_communities</a:t>
            </a:r>
            <a:r>
              <a:rPr lang="en-US" sz="2400">
                <a:solidFill>
                  <a:schemeClr val="bg1"/>
                </a:solidFill>
                <a:ea typeface="Calibri"/>
                <a:cs typeface="Calibri"/>
              </a:rPr>
              <a:t>' function, to detect communities within the network/graph structure.</a:t>
            </a:r>
          </a:p>
          <a:p>
            <a:pPr marL="285750" indent="-285750" algn="just">
              <a:buFont typeface="Arial"/>
              <a:buChar char="•"/>
            </a:pPr>
            <a:endParaRPr lang="en-US" sz="2400">
              <a:solidFill>
                <a:schemeClr val="bg1"/>
              </a:solidFill>
              <a:ea typeface="Calibri"/>
              <a:cs typeface="Calibri"/>
            </a:endParaRPr>
          </a:p>
          <a:p>
            <a:pPr marL="285750" indent="-285750" algn="just">
              <a:buFont typeface="Arial"/>
              <a:buChar char="•"/>
            </a:pPr>
            <a:r>
              <a:rPr lang="en-US" sz="2400">
                <a:solidFill>
                  <a:schemeClr val="bg1"/>
                </a:solidFill>
                <a:ea typeface="Calibri"/>
                <a:cs typeface="Calibri"/>
              </a:rPr>
              <a:t>Implements a greedy algorithm to identify communities within a graph by maximizing the modularity score. It iteratively merges communities based on the modularity measure until no further increase is possible or a stopping condition is met.</a:t>
            </a:r>
          </a:p>
          <a:p>
            <a:pPr marL="285750" indent="-285750">
              <a:buFont typeface="Arial"/>
              <a:buChar char="•"/>
            </a:pPr>
            <a:endParaRPr lang="en-US" sz="2400">
              <a:solidFill>
                <a:schemeClr val="bg1"/>
              </a:solidFill>
              <a:ea typeface="Calibri"/>
              <a:cs typeface="Calibri"/>
            </a:endParaRPr>
          </a:p>
          <a:p>
            <a:pPr marL="285750" indent="-285750" algn="just">
              <a:buFont typeface="Arial"/>
              <a:buChar char="•"/>
            </a:pPr>
            <a:r>
              <a:rPr lang="en-US" sz="2400">
                <a:solidFill>
                  <a:schemeClr val="bg1"/>
                </a:solidFill>
                <a:ea typeface="Calibri"/>
                <a:cs typeface="Calibri"/>
              </a:rPr>
              <a:t>Community appeared as the </a:t>
            </a:r>
            <a:r>
              <a:rPr lang="en-US" sz="2400">
                <a:solidFill>
                  <a:srgbClr val="48BAC3"/>
                </a:solidFill>
                <a:ea typeface="Calibri"/>
                <a:cs typeface="Calibri"/>
              </a:rPr>
              <a:t>6</a:t>
            </a:r>
            <a:r>
              <a:rPr lang="en-US" sz="2400" baseline="30000">
                <a:solidFill>
                  <a:srgbClr val="48BAC3"/>
                </a:solidFill>
                <a:ea typeface="Calibri"/>
                <a:cs typeface="Calibri"/>
              </a:rPr>
              <a:t>th</a:t>
            </a:r>
            <a:r>
              <a:rPr lang="en-US" sz="2400">
                <a:solidFill>
                  <a:srgbClr val="48BAC3"/>
                </a:solidFill>
                <a:ea typeface="Calibri"/>
                <a:cs typeface="Calibri"/>
              </a:rPr>
              <a:t> most important feature.</a:t>
            </a:r>
          </a:p>
        </p:txBody>
      </p:sp>
    </p:spTree>
    <p:extLst>
      <p:ext uri="{BB962C8B-B14F-4D97-AF65-F5344CB8AC3E}">
        <p14:creationId xmlns:p14="http://schemas.microsoft.com/office/powerpoint/2010/main" val="1470918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a:extLst>
            <a:ext uri="{FF2B5EF4-FFF2-40B4-BE49-F238E27FC236}">
              <a16:creationId xmlns:a16="http://schemas.microsoft.com/office/drawing/2014/main" id="{F3506F4C-2C0B-0A02-C630-0834226E5FC7}"/>
            </a:ext>
          </a:extLst>
        </p:cNvPr>
        <p:cNvGrpSpPr/>
        <p:nvPr/>
      </p:nvGrpSpPr>
      <p:grpSpPr>
        <a:xfrm>
          <a:off x="0" y="0"/>
          <a:ext cx="0" cy="0"/>
          <a:chOff x="0" y="0"/>
          <a:chExt cx="0" cy="0"/>
        </a:xfrm>
      </p:grpSpPr>
      <p:grpSp>
        <p:nvGrpSpPr>
          <p:cNvPr id="13" name="Group 2">
            <a:extLst>
              <a:ext uri="{FF2B5EF4-FFF2-40B4-BE49-F238E27FC236}">
                <a16:creationId xmlns:a16="http://schemas.microsoft.com/office/drawing/2014/main" id="{F6180C7A-802D-83A8-76BF-AA60FA43A3C6}"/>
              </a:ext>
            </a:extLst>
          </p:cNvPr>
          <p:cNvGrpSpPr/>
          <p:nvPr/>
        </p:nvGrpSpPr>
        <p:grpSpPr>
          <a:xfrm>
            <a:off x="0" y="-16257"/>
            <a:ext cx="18288000" cy="1689314"/>
            <a:chOff x="0" y="-38100"/>
            <a:chExt cx="4877324" cy="1595412"/>
          </a:xfrm>
          <a:solidFill>
            <a:schemeClr val="tx1">
              <a:lumMod val="50000"/>
              <a:lumOff val="50000"/>
            </a:schemeClr>
          </a:solidFill>
        </p:grpSpPr>
        <p:sp>
          <p:nvSpPr>
            <p:cNvPr id="14" name="Freeform 3">
              <a:extLst>
                <a:ext uri="{FF2B5EF4-FFF2-40B4-BE49-F238E27FC236}">
                  <a16:creationId xmlns:a16="http://schemas.microsoft.com/office/drawing/2014/main" id="{A36C484B-9D0C-8403-6335-DD6E9BFE57D7}"/>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15" name="TextBox 4">
              <a:extLst>
                <a:ext uri="{FF2B5EF4-FFF2-40B4-BE49-F238E27FC236}">
                  <a16:creationId xmlns:a16="http://schemas.microsoft.com/office/drawing/2014/main" id="{D3765746-81CE-D527-6BA9-D253B354C5DC}"/>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pic>
        <p:nvPicPr>
          <p:cNvPr id="2" name="Picture 1">
            <a:extLst>
              <a:ext uri="{FF2B5EF4-FFF2-40B4-BE49-F238E27FC236}">
                <a16:creationId xmlns:a16="http://schemas.microsoft.com/office/drawing/2014/main" id="{D5738EE7-1A1F-D3D4-880C-4530ECE8522D}"/>
              </a:ext>
            </a:extLst>
          </p:cNvPr>
          <p:cNvPicPr>
            <a:picLocks noChangeAspect="1"/>
          </p:cNvPicPr>
          <p:nvPr/>
        </p:nvPicPr>
        <p:blipFill>
          <a:blip r:embed="rId2"/>
          <a:stretch>
            <a:fillRect/>
          </a:stretch>
        </p:blipFill>
        <p:spPr>
          <a:xfrm>
            <a:off x="369619" y="2248433"/>
            <a:ext cx="10600693" cy="7637145"/>
          </a:xfrm>
          <a:prstGeom prst="rect">
            <a:avLst/>
          </a:prstGeom>
          <a:ln w="12700">
            <a:solidFill>
              <a:schemeClr val="tx1"/>
            </a:solidFill>
          </a:ln>
        </p:spPr>
      </p:pic>
      <p:sp>
        <p:nvSpPr>
          <p:cNvPr id="32" name="Google Shape;785;p44">
            <a:extLst>
              <a:ext uri="{FF2B5EF4-FFF2-40B4-BE49-F238E27FC236}">
                <a16:creationId xmlns:a16="http://schemas.microsoft.com/office/drawing/2014/main" id="{B671C291-48A0-66EF-4350-767F674210DE}"/>
              </a:ext>
            </a:extLst>
          </p:cNvPr>
          <p:cNvSpPr txBox="1">
            <a:spLocks/>
          </p:cNvSpPr>
          <p:nvPr/>
        </p:nvSpPr>
        <p:spPr>
          <a:xfrm>
            <a:off x="166830" y="240475"/>
            <a:ext cx="17075902" cy="1290651"/>
          </a:xfrm>
          <a:prstGeom prst="rect">
            <a:avLst/>
          </a:prstGeom>
          <a:no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8400">
                <a:solidFill>
                  <a:schemeClr val="bg1"/>
                </a:solidFill>
                <a:latin typeface="Bebas Neue"/>
                <a:ea typeface="+mn-lt"/>
                <a:cs typeface="+mn-lt"/>
              </a:rPr>
              <a:t>Comparative model performances</a:t>
            </a:r>
            <a:endParaRPr lang="en" sz="8400">
              <a:solidFill>
                <a:schemeClr val="bg1"/>
              </a:solidFill>
              <a:latin typeface="Bebas Neue"/>
              <a:ea typeface="+mn-lt"/>
              <a:cs typeface="+mn-lt"/>
            </a:endParaRPr>
          </a:p>
        </p:txBody>
      </p:sp>
      <p:graphicFrame>
        <p:nvGraphicFramePr>
          <p:cNvPr id="3" name="Diagram 2">
            <a:extLst>
              <a:ext uri="{FF2B5EF4-FFF2-40B4-BE49-F238E27FC236}">
                <a16:creationId xmlns:a16="http://schemas.microsoft.com/office/drawing/2014/main" id="{2CC8150E-A631-B549-E14D-8F5336A863AC}"/>
              </a:ext>
            </a:extLst>
          </p:cNvPr>
          <p:cNvGraphicFramePr/>
          <p:nvPr>
            <p:extLst>
              <p:ext uri="{D42A27DB-BD31-4B8C-83A1-F6EECF244321}">
                <p14:modId xmlns:p14="http://schemas.microsoft.com/office/powerpoint/2010/main" val="1844282246"/>
              </p:ext>
            </p:extLst>
          </p:nvPr>
        </p:nvGraphicFramePr>
        <p:xfrm>
          <a:off x="10970312" y="2248433"/>
          <a:ext cx="7321355" cy="76452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9548C19-92B7-63B9-2332-57B95F7EF532}"/>
              </a:ext>
            </a:extLst>
          </p:cNvPr>
          <p:cNvSpPr txBox="1"/>
          <p:nvPr/>
        </p:nvSpPr>
        <p:spPr>
          <a:xfrm>
            <a:off x="10745527" y="8417124"/>
            <a:ext cx="2302328" cy="461665"/>
          </a:xfrm>
          <a:prstGeom prst="rect">
            <a:avLst/>
          </a:prstGeom>
          <a:noFill/>
        </p:spPr>
        <p:txBody>
          <a:bodyPr wrap="square" rtlCol="0">
            <a:spAutoFit/>
          </a:bodyPr>
          <a:lstStyle/>
          <a:p>
            <a:pPr algn="ctr"/>
            <a:r>
              <a:rPr lang="en-US" sz="2400" b="1">
                <a:solidFill>
                  <a:srgbClr val="2D3541"/>
                </a:solidFill>
              </a:rPr>
              <a:t>+ Community</a:t>
            </a:r>
            <a:endParaRPr lang="en-IN" sz="2400" b="1">
              <a:solidFill>
                <a:srgbClr val="2D3541"/>
              </a:solidFill>
            </a:endParaRPr>
          </a:p>
        </p:txBody>
      </p:sp>
      <p:sp>
        <p:nvSpPr>
          <p:cNvPr id="11" name="TextBox 10">
            <a:extLst>
              <a:ext uri="{FF2B5EF4-FFF2-40B4-BE49-F238E27FC236}">
                <a16:creationId xmlns:a16="http://schemas.microsoft.com/office/drawing/2014/main" id="{12F659C3-271C-E862-B21D-C53D05181A6D}"/>
              </a:ext>
            </a:extLst>
          </p:cNvPr>
          <p:cNvSpPr txBox="1"/>
          <p:nvPr/>
        </p:nvSpPr>
        <p:spPr>
          <a:xfrm>
            <a:off x="10745527" y="5836172"/>
            <a:ext cx="2302328" cy="830997"/>
          </a:xfrm>
          <a:prstGeom prst="rect">
            <a:avLst/>
          </a:prstGeom>
          <a:noFill/>
        </p:spPr>
        <p:txBody>
          <a:bodyPr wrap="square" rtlCol="0">
            <a:spAutoFit/>
          </a:bodyPr>
          <a:lstStyle/>
          <a:p>
            <a:pPr algn="ctr"/>
            <a:r>
              <a:rPr lang="en-US" sz="2400" b="1">
                <a:solidFill>
                  <a:srgbClr val="2D3541"/>
                </a:solidFill>
              </a:rPr>
              <a:t>+ Network</a:t>
            </a:r>
          </a:p>
          <a:p>
            <a:pPr algn="ctr"/>
            <a:r>
              <a:rPr lang="en-US" sz="2400" b="1">
                <a:solidFill>
                  <a:srgbClr val="2D3541"/>
                </a:solidFill>
              </a:rPr>
              <a:t>Features</a:t>
            </a:r>
            <a:endParaRPr lang="en-IN" sz="2400" b="1">
              <a:solidFill>
                <a:srgbClr val="2D3541"/>
              </a:solidFill>
            </a:endParaRPr>
          </a:p>
        </p:txBody>
      </p:sp>
      <p:sp>
        <p:nvSpPr>
          <p:cNvPr id="12" name="TextBox 11">
            <a:extLst>
              <a:ext uri="{FF2B5EF4-FFF2-40B4-BE49-F238E27FC236}">
                <a16:creationId xmlns:a16="http://schemas.microsoft.com/office/drawing/2014/main" id="{14A66B83-41BE-8DA1-F37F-11EB02A1A8BD}"/>
              </a:ext>
            </a:extLst>
          </p:cNvPr>
          <p:cNvSpPr txBox="1"/>
          <p:nvPr/>
        </p:nvSpPr>
        <p:spPr>
          <a:xfrm>
            <a:off x="10745527" y="3255220"/>
            <a:ext cx="2302328" cy="830997"/>
          </a:xfrm>
          <a:prstGeom prst="rect">
            <a:avLst/>
          </a:prstGeom>
          <a:noFill/>
        </p:spPr>
        <p:txBody>
          <a:bodyPr wrap="square" rtlCol="0">
            <a:spAutoFit/>
          </a:bodyPr>
          <a:lstStyle/>
          <a:p>
            <a:pPr algn="ctr"/>
            <a:r>
              <a:rPr lang="en-US" sz="2400" b="1">
                <a:solidFill>
                  <a:srgbClr val="2D3541"/>
                </a:solidFill>
              </a:rPr>
              <a:t>Basic</a:t>
            </a:r>
          </a:p>
          <a:p>
            <a:pPr algn="ctr"/>
            <a:r>
              <a:rPr lang="en-US" sz="2400" b="1">
                <a:solidFill>
                  <a:srgbClr val="2D3541"/>
                </a:solidFill>
              </a:rPr>
              <a:t>Features</a:t>
            </a:r>
            <a:endParaRPr lang="en-IN" sz="2400" b="1">
              <a:solidFill>
                <a:srgbClr val="2D3541"/>
              </a:solidFill>
            </a:endParaRPr>
          </a:p>
        </p:txBody>
      </p:sp>
    </p:spTree>
    <p:extLst>
      <p:ext uri="{BB962C8B-B14F-4D97-AF65-F5344CB8AC3E}">
        <p14:creationId xmlns:p14="http://schemas.microsoft.com/office/powerpoint/2010/main" val="2325099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a:extLst>
            <a:ext uri="{FF2B5EF4-FFF2-40B4-BE49-F238E27FC236}">
              <a16:creationId xmlns:a16="http://schemas.microsoft.com/office/drawing/2014/main" id="{F3506F4C-2C0B-0A02-C630-0834226E5FC7}"/>
            </a:ext>
          </a:extLst>
        </p:cNvPr>
        <p:cNvGrpSpPr/>
        <p:nvPr/>
      </p:nvGrpSpPr>
      <p:grpSpPr>
        <a:xfrm>
          <a:off x="0" y="0"/>
          <a:ext cx="0" cy="0"/>
          <a:chOff x="0" y="0"/>
          <a:chExt cx="0" cy="0"/>
        </a:xfrm>
      </p:grpSpPr>
      <p:grpSp>
        <p:nvGrpSpPr>
          <p:cNvPr id="30" name="Group 2">
            <a:extLst>
              <a:ext uri="{FF2B5EF4-FFF2-40B4-BE49-F238E27FC236}">
                <a16:creationId xmlns:a16="http://schemas.microsoft.com/office/drawing/2014/main" id="{235EA132-F207-61B9-559F-8AE948F7F58F}"/>
              </a:ext>
            </a:extLst>
          </p:cNvPr>
          <p:cNvGrpSpPr/>
          <p:nvPr/>
        </p:nvGrpSpPr>
        <p:grpSpPr>
          <a:xfrm>
            <a:off x="0" y="234462"/>
            <a:ext cx="18288000" cy="1768779"/>
            <a:chOff x="0" y="-38100"/>
            <a:chExt cx="4877324" cy="1595412"/>
          </a:xfrm>
          <a:solidFill>
            <a:srgbClr val="2D3541"/>
          </a:solidFill>
        </p:grpSpPr>
        <p:sp>
          <p:nvSpPr>
            <p:cNvPr id="22" name="Freeform 3">
              <a:extLst>
                <a:ext uri="{FF2B5EF4-FFF2-40B4-BE49-F238E27FC236}">
                  <a16:creationId xmlns:a16="http://schemas.microsoft.com/office/drawing/2014/main" id="{88C1238A-2BDD-C7F3-208B-80F53B38E31B}"/>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24" name="TextBox 4">
              <a:extLst>
                <a:ext uri="{FF2B5EF4-FFF2-40B4-BE49-F238E27FC236}">
                  <a16:creationId xmlns:a16="http://schemas.microsoft.com/office/drawing/2014/main" id="{86B35C28-D653-F337-FFD4-69CBD971A990}"/>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sp>
        <p:nvSpPr>
          <p:cNvPr id="32" name="Google Shape;785;p44">
            <a:extLst>
              <a:ext uri="{FF2B5EF4-FFF2-40B4-BE49-F238E27FC236}">
                <a16:creationId xmlns:a16="http://schemas.microsoft.com/office/drawing/2014/main" id="{B671C291-48A0-66EF-4350-767F674210DE}"/>
              </a:ext>
            </a:extLst>
          </p:cNvPr>
          <p:cNvSpPr txBox="1">
            <a:spLocks/>
          </p:cNvSpPr>
          <p:nvPr/>
        </p:nvSpPr>
        <p:spPr>
          <a:xfrm>
            <a:off x="208171" y="172050"/>
            <a:ext cx="17075902" cy="1290651"/>
          </a:xfrm>
          <a:prstGeom prst="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8400">
                <a:solidFill>
                  <a:schemeClr val="bg1"/>
                </a:solidFill>
                <a:latin typeface="Bebas Neue"/>
                <a:ea typeface="+mn-lt"/>
                <a:cs typeface="+mn-lt"/>
              </a:rPr>
              <a:t>Going forward:  Enhancing network Analysis </a:t>
            </a:r>
            <a:endParaRPr lang="en-US"/>
          </a:p>
        </p:txBody>
      </p:sp>
      <p:sp>
        <p:nvSpPr>
          <p:cNvPr id="34" name="TextBox 33">
            <a:extLst>
              <a:ext uri="{FF2B5EF4-FFF2-40B4-BE49-F238E27FC236}">
                <a16:creationId xmlns:a16="http://schemas.microsoft.com/office/drawing/2014/main" id="{12E43941-DF97-80DC-B780-E64DB1D8583A}"/>
              </a:ext>
            </a:extLst>
          </p:cNvPr>
          <p:cNvSpPr txBox="1"/>
          <p:nvPr/>
        </p:nvSpPr>
        <p:spPr>
          <a:xfrm>
            <a:off x="9103441" y="1862755"/>
            <a:ext cx="9153504" cy="80329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p>
          <a:p>
            <a:r>
              <a:rPr lang="en-US" sz="2800" u="sng" dirty="0">
                <a:solidFill>
                  <a:srgbClr val="48BAC3"/>
                </a:solidFill>
                <a:latin typeface="Bebas Neue"/>
                <a:ea typeface="+mn-lt"/>
                <a:cs typeface="+mn-lt"/>
              </a:rPr>
              <a:t>Incorporation of Advanced community detection Algorithms</a:t>
            </a:r>
            <a:endParaRPr lang="en-US" sz="2800" u="sng" dirty="0">
              <a:solidFill>
                <a:srgbClr val="48BAC3"/>
              </a:solidFill>
              <a:ea typeface="Calibri"/>
              <a:cs typeface="Calibri"/>
            </a:endParaRPr>
          </a:p>
          <a:p>
            <a:r>
              <a:rPr lang="en-US" sz="2400" dirty="0">
                <a:solidFill>
                  <a:schemeClr val="bg1"/>
                </a:solidFill>
                <a:ea typeface="+mn-lt"/>
                <a:cs typeface="+mn-lt"/>
              </a:rPr>
              <a:t>- We could plan to integrate the </a:t>
            </a:r>
            <a:r>
              <a:rPr lang="en-US" sz="2400" i="1" dirty="0">
                <a:solidFill>
                  <a:schemeClr val="bg1"/>
                </a:solidFill>
                <a:ea typeface="+mn-lt"/>
                <a:cs typeface="+mn-lt"/>
              </a:rPr>
              <a:t>Louvain, Leiden and </a:t>
            </a:r>
            <a:r>
              <a:rPr lang="en-US" sz="2400" i="1" dirty="0" err="1">
                <a:solidFill>
                  <a:schemeClr val="bg1"/>
                </a:solidFill>
                <a:ea typeface="+mn-lt"/>
                <a:cs typeface="+mn-lt"/>
              </a:rPr>
              <a:t>Infomap</a:t>
            </a:r>
            <a:r>
              <a:rPr lang="en-US" sz="2400" dirty="0">
                <a:solidFill>
                  <a:schemeClr val="bg1"/>
                </a:solidFill>
                <a:ea typeface="+mn-lt"/>
                <a:cs typeface="+mn-lt"/>
              </a:rPr>
              <a:t> algorithms into our analysis to leverage their advanced community detection capabilities.</a:t>
            </a:r>
            <a:endParaRPr lang="en-US" sz="2400" dirty="0">
              <a:solidFill>
                <a:schemeClr val="bg1"/>
              </a:solidFill>
              <a:ea typeface="Calibri"/>
              <a:cs typeface="Calibri"/>
            </a:endParaRPr>
          </a:p>
          <a:p>
            <a:r>
              <a:rPr lang="en-US" sz="2400" dirty="0">
                <a:solidFill>
                  <a:schemeClr val="bg1"/>
                </a:solidFill>
                <a:ea typeface="+mn-lt"/>
                <a:cs typeface="+mn-lt"/>
              </a:rPr>
              <a:t>- This could lead to an increased accuracy for our third method. </a:t>
            </a:r>
          </a:p>
          <a:p>
            <a:br>
              <a:rPr lang="en-US" sz="2400" dirty="0">
                <a:ea typeface="+mn-lt"/>
                <a:cs typeface="+mn-lt"/>
              </a:rPr>
            </a:br>
            <a:endParaRPr lang="en-US" sz="2400">
              <a:solidFill>
                <a:schemeClr val="bg1"/>
              </a:solidFill>
              <a:ea typeface="Calibri"/>
              <a:cs typeface="Calibri"/>
            </a:endParaRPr>
          </a:p>
          <a:p>
            <a:r>
              <a:rPr lang="en-US" sz="2800" u="sng" dirty="0">
                <a:solidFill>
                  <a:srgbClr val="48BAC3"/>
                </a:solidFill>
                <a:latin typeface="Bebas Neue"/>
                <a:ea typeface="+mn-lt"/>
                <a:cs typeface="+mn-lt"/>
              </a:rPr>
              <a:t>Exploration of Network Structures</a:t>
            </a:r>
            <a:endParaRPr lang="en-US" sz="2800" u="sng" dirty="0">
              <a:solidFill>
                <a:srgbClr val="48BAC3"/>
              </a:solidFill>
              <a:ea typeface="Calibri"/>
              <a:cs typeface="Calibri"/>
            </a:endParaRPr>
          </a:p>
          <a:p>
            <a:r>
              <a:rPr lang="en-US" sz="2400" dirty="0">
                <a:solidFill>
                  <a:schemeClr val="bg1"/>
                </a:solidFill>
                <a:ea typeface="+mn-lt"/>
                <a:cs typeface="+mn-lt"/>
              </a:rPr>
              <a:t>- We could aim to explore </a:t>
            </a:r>
            <a:r>
              <a:rPr lang="en-US" sz="2400" i="1" dirty="0">
                <a:solidFill>
                  <a:schemeClr val="bg1"/>
                </a:solidFill>
                <a:ea typeface="+mn-lt"/>
                <a:cs typeface="+mn-lt"/>
              </a:rPr>
              <a:t>clique </a:t>
            </a:r>
            <a:r>
              <a:rPr lang="en-US" sz="2400" dirty="0">
                <a:solidFill>
                  <a:schemeClr val="bg1"/>
                </a:solidFill>
                <a:ea typeface="+mn-lt"/>
                <a:cs typeface="+mn-lt"/>
              </a:rPr>
              <a:t>and </a:t>
            </a:r>
            <a:r>
              <a:rPr lang="en-US" sz="2400" i="1" dirty="0">
                <a:solidFill>
                  <a:schemeClr val="bg1"/>
                </a:solidFill>
                <a:ea typeface="+mn-lt"/>
                <a:cs typeface="+mn-lt"/>
              </a:rPr>
              <a:t>core</a:t>
            </a:r>
            <a:r>
              <a:rPr lang="en-US" sz="2400" dirty="0">
                <a:solidFill>
                  <a:schemeClr val="bg1"/>
                </a:solidFill>
                <a:ea typeface="+mn-lt"/>
                <a:cs typeface="+mn-lt"/>
              </a:rPr>
              <a:t> structures within the graph to identify tightly-knit groups and central frameworks</a:t>
            </a:r>
            <a:endParaRPr lang="en-US" sz="2400" dirty="0">
              <a:solidFill>
                <a:schemeClr val="bg1"/>
              </a:solidFill>
              <a:ea typeface="Calibri"/>
              <a:cs typeface="Calibri"/>
            </a:endParaRPr>
          </a:p>
          <a:p>
            <a:r>
              <a:rPr lang="en-US" sz="2400" dirty="0">
                <a:solidFill>
                  <a:schemeClr val="bg1"/>
                </a:solidFill>
                <a:ea typeface="+mn-lt"/>
                <a:cs typeface="+mn-lt"/>
              </a:rPr>
              <a:t>- This approach could uncover pivotal patterns in provider-beneficiary interactions, potentially leading to breakthrough insights</a:t>
            </a:r>
          </a:p>
          <a:p>
            <a:endParaRPr lang="en-US" sz="2400">
              <a:solidFill>
                <a:schemeClr val="bg1"/>
              </a:solidFill>
              <a:ea typeface="Calibri"/>
              <a:cs typeface="Calibri"/>
            </a:endParaRPr>
          </a:p>
          <a:p>
            <a:endParaRPr lang="en-US" sz="2400">
              <a:ea typeface="Calibri"/>
              <a:cs typeface="Calibri"/>
            </a:endParaRPr>
          </a:p>
          <a:p>
            <a:r>
              <a:rPr lang="en-US" sz="2800" u="sng" dirty="0">
                <a:solidFill>
                  <a:srgbClr val="48BAC3"/>
                </a:solidFill>
                <a:latin typeface="Bebas Neue"/>
                <a:ea typeface="+mn-lt"/>
                <a:cs typeface="+mn-lt"/>
              </a:rPr>
              <a:t>Continued Network Analysis</a:t>
            </a:r>
          </a:p>
          <a:p>
            <a:r>
              <a:rPr lang="en-US" sz="2400" dirty="0">
                <a:solidFill>
                  <a:schemeClr val="bg1"/>
                </a:solidFill>
                <a:ea typeface="+mn-lt"/>
                <a:cs typeface="+mn-lt"/>
              </a:rPr>
              <a:t>- We could proceed with rigorous network analysis to enhance the accuracy of our predictive models</a:t>
            </a:r>
          </a:p>
          <a:p>
            <a:r>
              <a:rPr lang="en-US" sz="2400" dirty="0">
                <a:solidFill>
                  <a:schemeClr val="bg1"/>
                </a:solidFill>
                <a:ea typeface="+mn-lt"/>
                <a:cs typeface="+mn-lt"/>
              </a:rPr>
              <a:t>- The exploration of graph networks can be intensified to refine our understanding of complex relationships within the healthcare system</a:t>
            </a:r>
          </a:p>
          <a:p>
            <a:endParaRPr lang="en-US" sz="2400">
              <a:solidFill>
                <a:srgbClr val="FFFFFF"/>
              </a:solidFill>
              <a:ea typeface="+mn-lt"/>
              <a:cs typeface="+mn-lt"/>
            </a:endParaRPr>
          </a:p>
        </p:txBody>
      </p:sp>
      <p:pic>
        <p:nvPicPr>
          <p:cNvPr id="3" name="Picture 2">
            <a:extLst>
              <a:ext uri="{FF2B5EF4-FFF2-40B4-BE49-F238E27FC236}">
                <a16:creationId xmlns:a16="http://schemas.microsoft.com/office/drawing/2014/main" id="{3E5884FD-4D55-FD7B-7FD4-784ECDB06311}"/>
              </a:ext>
            </a:extLst>
          </p:cNvPr>
          <p:cNvPicPr>
            <a:picLocks noChangeAspect="1"/>
          </p:cNvPicPr>
          <p:nvPr/>
        </p:nvPicPr>
        <p:blipFill>
          <a:blip r:embed="rId2"/>
          <a:stretch>
            <a:fillRect/>
          </a:stretch>
        </p:blipFill>
        <p:spPr>
          <a:xfrm>
            <a:off x="208171" y="1566803"/>
            <a:ext cx="8679285" cy="8429140"/>
          </a:xfrm>
          <a:prstGeom prst="rect">
            <a:avLst/>
          </a:prstGeom>
        </p:spPr>
      </p:pic>
    </p:spTree>
    <p:extLst>
      <p:ext uri="{BB962C8B-B14F-4D97-AF65-F5344CB8AC3E}">
        <p14:creationId xmlns:p14="http://schemas.microsoft.com/office/powerpoint/2010/main" val="2906440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grpSp>
        <p:nvGrpSpPr>
          <p:cNvPr id="3" name="Group 3"/>
          <p:cNvGrpSpPr/>
          <p:nvPr/>
        </p:nvGrpSpPr>
        <p:grpSpPr>
          <a:xfrm>
            <a:off x="1028700" y="1028700"/>
            <a:ext cx="16230600" cy="8229600"/>
            <a:chOff x="0" y="0"/>
            <a:chExt cx="4274726" cy="2167467"/>
          </a:xfrm>
        </p:grpSpPr>
        <p:sp>
          <p:nvSpPr>
            <p:cNvPr id="4" name="Freeform 4"/>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7FDFE"/>
            </a:solidFill>
          </p:spPr>
          <p:txBody>
            <a:bodyPr/>
            <a:lstStyle/>
            <a:p>
              <a:endParaRPr lang="en-US"/>
            </a:p>
          </p:txBody>
        </p:sp>
        <p:sp>
          <p:nvSpPr>
            <p:cNvPr id="5" name="TextBox 5"/>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2070676" y="3467100"/>
            <a:ext cx="13657057" cy="0"/>
          </a:xfrm>
          <a:prstGeom prst="line">
            <a:avLst/>
          </a:prstGeom>
          <a:ln w="38100" cap="flat">
            <a:solidFill>
              <a:srgbClr val="48BAC3"/>
            </a:solidFill>
            <a:prstDash val="solid"/>
            <a:headEnd type="none" w="sm" len="sm"/>
            <a:tailEnd type="none" w="sm" len="sm"/>
          </a:ln>
        </p:spPr>
        <p:txBody>
          <a:bodyPr/>
          <a:lstStyle/>
          <a:p>
            <a:endParaRPr lang="en-US"/>
          </a:p>
        </p:txBody>
      </p:sp>
      <p:sp>
        <p:nvSpPr>
          <p:cNvPr id="8" name="Freeform 8"/>
          <p:cNvSpPr/>
          <p:nvPr/>
        </p:nvSpPr>
        <p:spPr>
          <a:xfrm>
            <a:off x="2012302" y="3802689"/>
            <a:ext cx="9254412" cy="4930054"/>
          </a:xfrm>
          <a:custGeom>
            <a:avLst/>
            <a:gdLst/>
            <a:ahLst/>
            <a:cxnLst/>
            <a:rect l="l" t="t" r="r" b="b"/>
            <a:pathLst>
              <a:path w="2318512" h="1012632">
                <a:moveTo>
                  <a:pt x="0" y="0"/>
                </a:moveTo>
                <a:lnTo>
                  <a:pt x="2318512" y="0"/>
                </a:lnTo>
                <a:lnTo>
                  <a:pt x="2318512" y="1012632"/>
                </a:lnTo>
                <a:lnTo>
                  <a:pt x="0" y="1012632"/>
                </a:lnTo>
                <a:close/>
              </a:path>
            </a:pathLst>
          </a:custGeom>
          <a:solidFill>
            <a:srgbClr val="000000">
              <a:alpha val="0"/>
            </a:srgbClr>
          </a:solidFill>
          <a:ln w="38100" cap="sq">
            <a:solidFill>
              <a:srgbClr val="48BAC3"/>
            </a:solidFill>
            <a:prstDash val="solid"/>
            <a:miter/>
          </a:ln>
        </p:spPr>
        <p:txBody>
          <a:bodyPr/>
          <a:lstStyle/>
          <a:p>
            <a:endParaRPr lang="en-US"/>
          </a:p>
        </p:txBody>
      </p:sp>
      <p:sp>
        <p:nvSpPr>
          <p:cNvPr id="9" name="TextBox 9"/>
          <p:cNvSpPr txBox="1"/>
          <p:nvPr/>
        </p:nvSpPr>
        <p:spPr>
          <a:xfrm>
            <a:off x="2070675" y="3617197"/>
            <a:ext cx="8803099" cy="5115546"/>
          </a:xfrm>
          <a:prstGeom prst="rect">
            <a:avLst/>
          </a:prstGeom>
        </p:spPr>
        <p:txBody>
          <a:bodyPr lIns="50800" tIns="50800" rIns="50800" bIns="50800" rtlCol="0" anchor="ctr"/>
          <a:lstStyle/>
          <a:p>
            <a:pPr algn="ctr">
              <a:lnSpc>
                <a:spcPts val="2659"/>
              </a:lnSpc>
            </a:pPr>
            <a:endParaRPr/>
          </a:p>
        </p:txBody>
      </p:sp>
      <p:grpSp>
        <p:nvGrpSpPr>
          <p:cNvPr id="10" name="Group 10"/>
          <p:cNvGrpSpPr>
            <a:grpSpLocks noChangeAspect="1"/>
          </p:cNvGrpSpPr>
          <p:nvPr/>
        </p:nvGrpSpPr>
        <p:grpSpPr>
          <a:xfrm>
            <a:off x="11577043" y="2080582"/>
            <a:ext cx="4687007" cy="6240137"/>
            <a:chOff x="0" y="0"/>
            <a:chExt cx="3663950" cy="4878070"/>
          </a:xfrm>
        </p:grpSpPr>
        <p:sp>
          <p:nvSpPr>
            <p:cNvPr id="11" name="Freeform 11"/>
            <p:cNvSpPr/>
            <p:nvPr/>
          </p:nvSpPr>
          <p:spPr>
            <a:xfrm>
              <a:off x="31750" y="31750"/>
              <a:ext cx="3600450" cy="4814570"/>
            </a:xfrm>
            <a:custGeom>
              <a:avLst/>
              <a:gdLst/>
              <a:ahLst/>
              <a:cxnLst/>
              <a:rect l="l" t="t" r="r" b="b"/>
              <a:pathLst>
                <a:path w="3600450" h="4814570">
                  <a:moveTo>
                    <a:pt x="0" y="0"/>
                  </a:moveTo>
                  <a:lnTo>
                    <a:pt x="3600450" y="0"/>
                  </a:lnTo>
                  <a:lnTo>
                    <a:pt x="3600450" y="4814570"/>
                  </a:lnTo>
                  <a:lnTo>
                    <a:pt x="0" y="4814570"/>
                  </a:lnTo>
                  <a:close/>
                </a:path>
              </a:pathLst>
            </a:custGeom>
            <a:blipFill>
              <a:blip r:embed="rId3"/>
              <a:stretch>
                <a:fillRect l="-108454" t="-21074" r="-69367" b="-17433"/>
              </a:stretch>
            </a:blipFill>
          </p:spPr>
          <p:txBody>
            <a:bodyPr/>
            <a:lstStyle/>
            <a:p>
              <a:endParaRPr lang="en-US"/>
            </a:p>
          </p:txBody>
        </p:sp>
        <p:sp>
          <p:nvSpPr>
            <p:cNvPr id="12" name="Freeform 12"/>
            <p:cNvSpPr/>
            <p:nvPr/>
          </p:nvSpPr>
          <p:spPr>
            <a:xfrm>
              <a:off x="0" y="0"/>
              <a:ext cx="3663950" cy="4878070"/>
            </a:xfrm>
            <a:custGeom>
              <a:avLst/>
              <a:gdLst/>
              <a:ahLst/>
              <a:cxnLst/>
              <a:rect l="l" t="t" r="r" b="b"/>
              <a:pathLst>
                <a:path w="3663950" h="4878070">
                  <a:moveTo>
                    <a:pt x="3663950" y="4878070"/>
                  </a:moveTo>
                  <a:lnTo>
                    <a:pt x="0" y="4878070"/>
                  </a:lnTo>
                  <a:lnTo>
                    <a:pt x="0" y="0"/>
                  </a:lnTo>
                  <a:lnTo>
                    <a:pt x="3663950" y="0"/>
                  </a:lnTo>
                  <a:lnTo>
                    <a:pt x="3663950" y="4878070"/>
                  </a:lnTo>
                  <a:close/>
                  <a:moveTo>
                    <a:pt x="63500" y="4814570"/>
                  </a:moveTo>
                  <a:lnTo>
                    <a:pt x="3600450" y="4814570"/>
                  </a:lnTo>
                  <a:lnTo>
                    <a:pt x="3600450" y="63500"/>
                  </a:lnTo>
                  <a:lnTo>
                    <a:pt x="63500" y="63500"/>
                  </a:lnTo>
                  <a:lnTo>
                    <a:pt x="63500" y="4814570"/>
                  </a:lnTo>
                  <a:close/>
                </a:path>
              </a:pathLst>
            </a:custGeom>
            <a:solidFill>
              <a:srgbClr val="F7FDFE"/>
            </a:solidFill>
          </p:spPr>
          <p:txBody>
            <a:bodyPr/>
            <a:lstStyle/>
            <a:p>
              <a:endParaRPr lang="en-US"/>
            </a:p>
          </p:txBody>
        </p:sp>
      </p:grpSp>
      <p:sp>
        <p:nvSpPr>
          <p:cNvPr id="13" name="TextBox 13"/>
          <p:cNvSpPr txBox="1"/>
          <p:nvPr/>
        </p:nvSpPr>
        <p:spPr>
          <a:xfrm>
            <a:off x="2070676" y="2362533"/>
            <a:ext cx="4993885" cy="1288416"/>
          </a:xfrm>
          <a:prstGeom prst="rect">
            <a:avLst/>
          </a:prstGeom>
        </p:spPr>
        <p:txBody>
          <a:bodyPr lIns="0" tIns="0" rIns="0" bIns="0" rtlCol="0" anchor="t">
            <a:spAutoFit/>
          </a:bodyPr>
          <a:lstStyle/>
          <a:p>
            <a:pPr>
              <a:lnSpc>
                <a:spcPts val="9130"/>
              </a:lnSpc>
            </a:pPr>
            <a:r>
              <a:rPr lang="en-US" sz="11000">
                <a:solidFill>
                  <a:srgbClr val="292929"/>
                </a:solidFill>
                <a:latin typeface="Bebas Neue"/>
              </a:rPr>
              <a:t>AGENDA</a:t>
            </a:r>
          </a:p>
        </p:txBody>
      </p:sp>
      <p:sp>
        <p:nvSpPr>
          <p:cNvPr id="14" name="TextBox 14"/>
          <p:cNvSpPr txBox="1"/>
          <p:nvPr/>
        </p:nvSpPr>
        <p:spPr>
          <a:xfrm>
            <a:off x="2215582" y="4791646"/>
            <a:ext cx="7738981" cy="385105"/>
          </a:xfrm>
          <a:prstGeom prst="rect">
            <a:avLst/>
          </a:prstGeom>
        </p:spPr>
        <p:txBody>
          <a:bodyPr wrap="square" lIns="0" tIns="0" rIns="0" bIns="0" rtlCol="0" anchor="t">
            <a:spAutoFit/>
          </a:bodyPr>
          <a:lstStyle/>
          <a:p>
            <a:pPr marL="647065" lvl="1" indent="-323215">
              <a:lnSpc>
                <a:spcPts val="2999"/>
              </a:lnSpc>
              <a:buFont typeface="Arial"/>
              <a:buChar char="•"/>
            </a:pPr>
            <a:r>
              <a:rPr lang="en-US" sz="2950">
                <a:solidFill>
                  <a:srgbClr val="2D3541"/>
                </a:solidFill>
                <a:latin typeface="Proxima Nova"/>
              </a:rPr>
              <a:t>What is the issue? </a:t>
            </a:r>
            <a:endParaRPr lang="en-US"/>
          </a:p>
        </p:txBody>
      </p:sp>
      <p:sp>
        <p:nvSpPr>
          <p:cNvPr id="15" name="TextBox 15"/>
          <p:cNvSpPr txBox="1"/>
          <p:nvPr/>
        </p:nvSpPr>
        <p:spPr>
          <a:xfrm>
            <a:off x="2215581" y="7815525"/>
            <a:ext cx="3889762" cy="390525"/>
          </a:xfrm>
          <a:prstGeom prst="rect">
            <a:avLst/>
          </a:prstGeom>
        </p:spPr>
        <p:txBody>
          <a:bodyPr wrap="square" lIns="0" tIns="0" rIns="0" bIns="0" rtlCol="0" anchor="t">
            <a:spAutoFit/>
          </a:bodyPr>
          <a:lstStyle/>
          <a:p>
            <a:pPr marL="647065" lvl="1" indent="-323215">
              <a:lnSpc>
                <a:spcPts val="2999"/>
              </a:lnSpc>
              <a:buFont typeface="Arial"/>
              <a:buChar char="•"/>
            </a:pPr>
            <a:r>
              <a:rPr lang="en-US" sz="2950">
                <a:solidFill>
                  <a:srgbClr val="2D3541"/>
                </a:solidFill>
                <a:latin typeface="Proxima Nova"/>
                <a:ea typeface="+mn-lt"/>
                <a:cs typeface="+mn-lt"/>
              </a:rPr>
              <a:t>What did we find?</a:t>
            </a:r>
            <a:endParaRPr lang="en-US" sz="2950">
              <a:latin typeface="Proxima Nova"/>
              <a:ea typeface="+mn-lt"/>
              <a:cs typeface="+mn-lt"/>
            </a:endParaRPr>
          </a:p>
        </p:txBody>
      </p:sp>
      <p:sp>
        <p:nvSpPr>
          <p:cNvPr id="16" name="TextBox 16"/>
          <p:cNvSpPr txBox="1"/>
          <p:nvPr/>
        </p:nvSpPr>
        <p:spPr>
          <a:xfrm>
            <a:off x="2215581" y="6606127"/>
            <a:ext cx="6030895" cy="384721"/>
          </a:xfrm>
          <a:prstGeom prst="rect">
            <a:avLst/>
          </a:prstGeom>
        </p:spPr>
        <p:txBody>
          <a:bodyPr wrap="square" lIns="0" tIns="0" rIns="0" bIns="0" rtlCol="0" anchor="t">
            <a:spAutoFit/>
          </a:bodyPr>
          <a:lstStyle/>
          <a:p>
            <a:pPr marL="647698" lvl="1" indent="-323849">
              <a:lnSpc>
                <a:spcPts val="2999"/>
              </a:lnSpc>
              <a:buFont typeface="Arial"/>
              <a:buChar char="•"/>
            </a:pPr>
            <a:r>
              <a:rPr lang="en-US" sz="2999">
                <a:solidFill>
                  <a:srgbClr val="2D3541"/>
                </a:solidFill>
                <a:latin typeface="Proxima Nova"/>
              </a:rPr>
              <a:t>What is the traditional method?</a:t>
            </a:r>
          </a:p>
        </p:txBody>
      </p:sp>
      <p:sp>
        <p:nvSpPr>
          <p:cNvPr id="18" name="TextBox 18"/>
          <p:cNvSpPr txBox="1"/>
          <p:nvPr/>
        </p:nvSpPr>
        <p:spPr>
          <a:xfrm>
            <a:off x="2215581" y="6001428"/>
            <a:ext cx="5192695" cy="384721"/>
          </a:xfrm>
          <a:prstGeom prst="rect">
            <a:avLst/>
          </a:prstGeom>
        </p:spPr>
        <p:txBody>
          <a:bodyPr wrap="square" lIns="0" tIns="0" rIns="0" bIns="0" rtlCol="0" anchor="t">
            <a:spAutoFit/>
          </a:bodyPr>
          <a:lstStyle/>
          <a:p>
            <a:pPr marL="647698" lvl="1" indent="-323849">
              <a:lnSpc>
                <a:spcPts val="2999"/>
              </a:lnSpc>
              <a:buFont typeface="Arial"/>
              <a:buChar char="•"/>
            </a:pPr>
            <a:r>
              <a:rPr lang="en-US" sz="2999">
                <a:solidFill>
                  <a:srgbClr val="2D3541"/>
                </a:solidFill>
                <a:latin typeface="Proxima Nova"/>
              </a:rPr>
              <a:t>What data are we using?</a:t>
            </a:r>
          </a:p>
        </p:txBody>
      </p:sp>
      <p:sp>
        <p:nvSpPr>
          <p:cNvPr id="20" name="TextBox 20"/>
          <p:cNvSpPr txBox="1"/>
          <p:nvPr/>
        </p:nvSpPr>
        <p:spPr>
          <a:xfrm>
            <a:off x="2215581" y="7210826"/>
            <a:ext cx="5573695" cy="384721"/>
          </a:xfrm>
          <a:prstGeom prst="rect">
            <a:avLst/>
          </a:prstGeom>
        </p:spPr>
        <p:txBody>
          <a:bodyPr wrap="square" lIns="0" tIns="0" rIns="0" bIns="0" rtlCol="0" anchor="t">
            <a:spAutoFit/>
          </a:bodyPr>
          <a:lstStyle/>
          <a:p>
            <a:pPr marL="647698" lvl="1" indent="-323849">
              <a:lnSpc>
                <a:spcPts val="2999"/>
              </a:lnSpc>
              <a:buFont typeface="Arial"/>
              <a:buChar char="•"/>
            </a:pPr>
            <a:r>
              <a:rPr lang="en-US" sz="2999">
                <a:solidFill>
                  <a:srgbClr val="2D3541"/>
                </a:solidFill>
                <a:latin typeface="Proxima Nova"/>
              </a:rPr>
              <a:t>What is our strategy?</a:t>
            </a:r>
          </a:p>
        </p:txBody>
      </p:sp>
      <p:sp>
        <p:nvSpPr>
          <p:cNvPr id="26" name="TextBox 14">
            <a:extLst>
              <a:ext uri="{FF2B5EF4-FFF2-40B4-BE49-F238E27FC236}">
                <a16:creationId xmlns:a16="http://schemas.microsoft.com/office/drawing/2014/main" id="{DA67AA49-FA38-71FF-331B-06583C13F8A7}"/>
              </a:ext>
            </a:extLst>
          </p:cNvPr>
          <p:cNvSpPr txBox="1"/>
          <p:nvPr/>
        </p:nvSpPr>
        <p:spPr>
          <a:xfrm>
            <a:off x="2209800" y="5396729"/>
            <a:ext cx="6189077" cy="384721"/>
          </a:xfrm>
          <a:prstGeom prst="rect">
            <a:avLst/>
          </a:prstGeom>
        </p:spPr>
        <p:txBody>
          <a:bodyPr wrap="square" lIns="0" tIns="0" rIns="0" bIns="0" rtlCol="0" anchor="t">
            <a:spAutoFit/>
          </a:bodyPr>
          <a:lstStyle/>
          <a:p>
            <a:pPr marL="647698" lvl="1" indent="-323849">
              <a:lnSpc>
                <a:spcPts val="2999"/>
              </a:lnSpc>
              <a:buFont typeface="Arial"/>
              <a:buChar char="•"/>
            </a:pPr>
            <a:r>
              <a:rPr lang="en-US" sz="2999">
                <a:solidFill>
                  <a:srgbClr val="2D3541"/>
                </a:solidFill>
                <a:latin typeface="Proxima Nova"/>
              </a:rPr>
              <a:t>Who is potentially involved?</a:t>
            </a:r>
          </a:p>
        </p:txBody>
      </p:sp>
      <p:sp>
        <p:nvSpPr>
          <p:cNvPr id="27" name="TextBox 14">
            <a:extLst>
              <a:ext uri="{FF2B5EF4-FFF2-40B4-BE49-F238E27FC236}">
                <a16:creationId xmlns:a16="http://schemas.microsoft.com/office/drawing/2014/main" id="{DCCC3123-61E1-19B2-900D-01DC837D094F}"/>
              </a:ext>
            </a:extLst>
          </p:cNvPr>
          <p:cNvSpPr txBox="1"/>
          <p:nvPr/>
        </p:nvSpPr>
        <p:spPr>
          <a:xfrm>
            <a:off x="2209800" y="4186563"/>
            <a:ext cx="7738981" cy="385105"/>
          </a:xfrm>
          <a:prstGeom prst="rect">
            <a:avLst/>
          </a:prstGeom>
        </p:spPr>
        <p:txBody>
          <a:bodyPr wrap="square" lIns="0" tIns="0" rIns="0" bIns="0" rtlCol="0" anchor="t">
            <a:spAutoFit/>
          </a:bodyPr>
          <a:lstStyle/>
          <a:p>
            <a:pPr marL="647065" lvl="1" indent="-323215">
              <a:lnSpc>
                <a:spcPts val="2999"/>
              </a:lnSpc>
              <a:buFont typeface="Arial"/>
              <a:buChar char="•"/>
            </a:pPr>
            <a:r>
              <a:rPr lang="en-US" sz="2950">
                <a:solidFill>
                  <a:srgbClr val="2D3541"/>
                </a:solidFill>
                <a:latin typeface="Proxima Nova"/>
              </a:rPr>
              <a:t>Problem Statement</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a:extLst>
            <a:ext uri="{FF2B5EF4-FFF2-40B4-BE49-F238E27FC236}">
              <a16:creationId xmlns:a16="http://schemas.microsoft.com/office/drawing/2014/main" id="{F3506F4C-2C0B-0A02-C630-0834226E5FC7}"/>
            </a:ext>
          </a:extLst>
        </p:cNvPr>
        <p:cNvGrpSpPr/>
        <p:nvPr/>
      </p:nvGrpSpPr>
      <p:grpSpPr>
        <a:xfrm>
          <a:off x="0" y="0"/>
          <a:ext cx="0" cy="0"/>
          <a:chOff x="0" y="0"/>
          <a:chExt cx="0" cy="0"/>
        </a:xfrm>
      </p:grpSpPr>
      <p:pic>
        <p:nvPicPr>
          <p:cNvPr id="4" name="Picture 3" descr="Close-up of two people holding hands">
            <a:extLst>
              <a:ext uri="{FF2B5EF4-FFF2-40B4-BE49-F238E27FC236}">
                <a16:creationId xmlns:a16="http://schemas.microsoft.com/office/drawing/2014/main" id="{DE6F37FF-4BCF-4FED-2A89-D35A00518F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8287999" cy="10287000"/>
          </a:xfrm>
          <a:prstGeom prst="rect">
            <a:avLst/>
          </a:prstGeom>
        </p:spPr>
      </p:pic>
      <p:sp>
        <p:nvSpPr>
          <p:cNvPr id="18" name="TextBox 18">
            <a:extLst>
              <a:ext uri="{FF2B5EF4-FFF2-40B4-BE49-F238E27FC236}">
                <a16:creationId xmlns:a16="http://schemas.microsoft.com/office/drawing/2014/main" id="{CE28ADAB-20CF-0A5B-1193-6EA7CE664F0E}"/>
              </a:ext>
            </a:extLst>
          </p:cNvPr>
          <p:cNvSpPr txBox="1"/>
          <p:nvPr/>
        </p:nvSpPr>
        <p:spPr>
          <a:xfrm>
            <a:off x="-453292" y="5324134"/>
            <a:ext cx="6369537" cy="1321516"/>
          </a:xfrm>
          <a:prstGeom prst="rect">
            <a:avLst/>
          </a:prstGeom>
        </p:spPr>
        <p:txBody>
          <a:bodyPr wrap="square" lIns="0" tIns="0" rIns="0" bIns="0" rtlCol="0" anchor="t">
            <a:spAutoFit/>
          </a:bodyPr>
          <a:lstStyle/>
          <a:p>
            <a:pPr algn="ctr">
              <a:lnSpc>
                <a:spcPts val="9911"/>
              </a:lnSpc>
            </a:pPr>
            <a:r>
              <a:rPr lang="en-US" sz="9600">
                <a:solidFill>
                  <a:srgbClr val="F7FDFE"/>
                </a:solidFill>
                <a:latin typeface="Bebas Neue"/>
              </a:rPr>
              <a:t>Thank you!</a:t>
            </a:r>
            <a:endParaRPr lang="en-US" sz="2400"/>
          </a:p>
        </p:txBody>
      </p:sp>
    </p:spTree>
    <p:extLst>
      <p:ext uri="{BB962C8B-B14F-4D97-AF65-F5344CB8AC3E}">
        <p14:creationId xmlns:p14="http://schemas.microsoft.com/office/powerpoint/2010/main" val="401872330"/>
      </p:ext>
    </p:extLst>
  </p:cSld>
  <p:clrMapOvr>
    <a:masterClrMapping/>
  </p:clrMapOvr>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520043F-5C06-EB5C-4634-6407883A1411}"/>
              </a:ext>
            </a:extLst>
          </p:cNvPr>
          <p:cNvSpPr/>
          <p:nvPr/>
        </p:nvSpPr>
        <p:spPr>
          <a:xfrm>
            <a:off x="16889506" y="0"/>
            <a:ext cx="1398494" cy="10287000"/>
          </a:xfrm>
          <a:prstGeom prst="rect">
            <a:avLst/>
          </a:prstGeom>
          <a:solidFill>
            <a:srgbClr val="65BC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tethoscope on green background">
            <a:extLst>
              <a:ext uri="{FF2B5EF4-FFF2-40B4-BE49-F238E27FC236}">
                <a16:creationId xmlns:a16="http://schemas.microsoft.com/office/drawing/2014/main" id="{8031B340-FEED-BE64-F3C4-21D96BAD8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8" y="0"/>
            <a:ext cx="16902074" cy="10287000"/>
          </a:xfrm>
          <a:prstGeom prst="rect">
            <a:avLst/>
          </a:prstGeom>
        </p:spPr>
      </p:pic>
      <p:grpSp>
        <p:nvGrpSpPr>
          <p:cNvPr id="10" name="Group 3">
            <a:extLst>
              <a:ext uri="{FF2B5EF4-FFF2-40B4-BE49-F238E27FC236}">
                <a16:creationId xmlns:a16="http://schemas.microsoft.com/office/drawing/2014/main" id="{1FD2BA49-7BDE-3500-D863-58920B159539}"/>
              </a:ext>
            </a:extLst>
          </p:cNvPr>
          <p:cNvGrpSpPr/>
          <p:nvPr/>
        </p:nvGrpSpPr>
        <p:grpSpPr>
          <a:xfrm>
            <a:off x="8458200" y="2628900"/>
            <a:ext cx="9829800" cy="3962400"/>
            <a:chOff x="0" y="-38100"/>
            <a:chExt cx="4274726" cy="2205567"/>
          </a:xfrm>
        </p:grpSpPr>
        <p:sp>
          <p:nvSpPr>
            <p:cNvPr id="11" name="Freeform 4">
              <a:extLst>
                <a:ext uri="{FF2B5EF4-FFF2-40B4-BE49-F238E27FC236}">
                  <a16:creationId xmlns:a16="http://schemas.microsoft.com/office/drawing/2014/main" id="{7F5D909F-8B86-FF64-D6A3-0140DCD6B574}"/>
                </a:ext>
              </a:extLst>
            </p:cNvPr>
            <p:cNvSpPr/>
            <p:nvPr/>
          </p:nvSpPr>
          <p:spPr>
            <a:xfrm>
              <a:off x="0" y="0"/>
              <a:ext cx="4274726" cy="2167467"/>
            </a:xfrm>
            <a:custGeom>
              <a:avLst/>
              <a:gdLst/>
              <a:ahLst/>
              <a:cxnLst/>
              <a:rect l="l" t="t" r="r" b="b"/>
              <a:pathLst>
                <a:path w="4274726" h="2167467">
                  <a:moveTo>
                    <a:pt x="0" y="0"/>
                  </a:moveTo>
                  <a:lnTo>
                    <a:pt x="4274726" y="0"/>
                  </a:lnTo>
                  <a:lnTo>
                    <a:pt x="4274726" y="2167467"/>
                  </a:lnTo>
                  <a:lnTo>
                    <a:pt x="0" y="2167467"/>
                  </a:lnTo>
                  <a:close/>
                </a:path>
              </a:pathLst>
            </a:custGeom>
            <a:solidFill>
              <a:srgbClr val="F7FDFE"/>
            </a:solidFill>
          </p:spPr>
          <p:txBody>
            <a:bodyPr/>
            <a:lstStyle/>
            <a:p>
              <a:endParaRPr lang="en-US"/>
            </a:p>
          </p:txBody>
        </p:sp>
        <p:sp>
          <p:nvSpPr>
            <p:cNvPr id="12" name="TextBox 5">
              <a:extLst>
                <a:ext uri="{FF2B5EF4-FFF2-40B4-BE49-F238E27FC236}">
                  <a16:creationId xmlns:a16="http://schemas.microsoft.com/office/drawing/2014/main" id="{2E534DA0-00DF-BE9C-F2C8-2A3805A64460}"/>
                </a:ext>
              </a:extLst>
            </p:cNvPr>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p:txBody>
        </p:sp>
      </p:grpSp>
      <p:sp>
        <p:nvSpPr>
          <p:cNvPr id="17" name="TextBox 16">
            <a:extLst>
              <a:ext uri="{FF2B5EF4-FFF2-40B4-BE49-F238E27FC236}">
                <a16:creationId xmlns:a16="http://schemas.microsoft.com/office/drawing/2014/main" id="{1ABC6AF1-1B3D-1EB6-6A16-6E07B5E27DBF}"/>
              </a:ext>
            </a:extLst>
          </p:cNvPr>
          <p:cNvSpPr txBox="1"/>
          <p:nvPr/>
        </p:nvSpPr>
        <p:spPr>
          <a:xfrm>
            <a:off x="8874466" y="2901940"/>
            <a:ext cx="9045996"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panose="05000000000000000000" pitchFamily="2" charset="2"/>
              <a:buChar char="Ø"/>
            </a:pPr>
            <a:r>
              <a:rPr lang="en-US" sz="3600">
                <a:solidFill>
                  <a:srgbClr val="000000"/>
                </a:solidFill>
                <a:latin typeface="Proxima Nova"/>
                <a:ea typeface="+mn-lt"/>
                <a:cs typeface="+mn-lt"/>
              </a:rPr>
              <a:t>The project aims to predict potentially fraudulent providers by analyzing their filed claims</a:t>
            </a:r>
          </a:p>
          <a:p>
            <a:pPr marL="457200" indent="-457200">
              <a:buFont typeface="Wingdings" panose="05000000000000000000" pitchFamily="2" charset="2"/>
              <a:buChar char="Ø"/>
            </a:pPr>
            <a:endParaRPr lang="en-US" sz="3600">
              <a:solidFill>
                <a:srgbClr val="000000"/>
              </a:solidFill>
              <a:latin typeface="Proxima Nova"/>
              <a:ea typeface="+mn-lt"/>
              <a:cs typeface="+mn-lt"/>
            </a:endParaRPr>
          </a:p>
          <a:p>
            <a:pPr marL="457200" indent="-457200">
              <a:buFont typeface="Wingdings" panose="05000000000000000000" pitchFamily="2" charset="2"/>
              <a:buChar char="Ø"/>
            </a:pPr>
            <a:r>
              <a:rPr lang="en-US" sz="3600">
                <a:solidFill>
                  <a:srgbClr val="000000"/>
                </a:solidFill>
                <a:latin typeface="Proxima Nova"/>
                <a:ea typeface="+mn-lt"/>
                <a:cs typeface="+mn-lt"/>
              </a:rPr>
              <a:t>Identify key variables crucial for detecting suspicious behavior among providers.</a:t>
            </a:r>
            <a:endParaRPr lang="en-US" sz="3600">
              <a:solidFill>
                <a:srgbClr val="000000"/>
              </a:solidFill>
              <a:latin typeface="Proxima Nova"/>
              <a:cs typeface="Calibri"/>
            </a:endParaRPr>
          </a:p>
        </p:txBody>
      </p:sp>
      <p:sp>
        <p:nvSpPr>
          <p:cNvPr id="13" name="TextBox 13"/>
          <p:cNvSpPr txBox="1"/>
          <p:nvPr/>
        </p:nvSpPr>
        <p:spPr>
          <a:xfrm>
            <a:off x="9144000" y="876300"/>
            <a:ext cx="8506929" cy="1244571"/>
          </a:xfrm>
          <a:prstGeom prst="rect">
            <a:avLst/>
          </a:prstGeom>
        </p:spPr>
        <p:txBody>
          <a:bodyPr wrap="square" lIns="0" tIns="0" rIns="0" bIns="0" rtlCol="0" anchor="t">
            <a:spAutoFit/>
          </a:bodyPr>
          <a:lstStyle/>
          <a:p>
            <a:pPr>
              <a:lnSpc>
                <a:spcPts val="9130"/>
              </a:lnSpc>
            </a:pPr>
            <a:r>
              <a:rPr lang="en-US" sz="9600">
                <a:solidFill>
                  <a:srgbClr val="292929"/>
                </a:solidFill>
                <a:latin typeface="Bebas Neue"/>
              </a:rPr>
              <a:t>Problem statement</a:t>
            </a:r>
          </a:p>
        </p:txBody>
      </p:sp>
    </p:spTree>
    <p:extLst>
      <p:ext uri="{BB962C8B-B14F-4D97-AF65-F5344CB8AC3E}">
        <p14:creationId xmlns:p14="http://schemas.microsoft.com/office/powerpoint/2010/main" val="985358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p:cNvGrpSpPr/>
        <p:nvPr/>
      </p:nvGrpSpPr>
      <p:grpSpPr>
        <a:xfrm>
          <a:off x="0" y="0"/>
          <a:ext cx="0" cy="0"/>
          <a:chOff x="0" y="0"/>
          <a:chExt cx="0" cy="0"/>
        </a:xfrm>
      </p:grpSpPr>
      <p:grpSp>
        <p:nvGrpSpPr>
          <p:cNvPr id="2" name="Group 2"/>
          <p:cNvGrpSpPr/>
          <p:nvPr/>
        </p:nvGrpSpPr>
        <p:grpSpPr>
          <a:xfrm>
            <a:off x="1" y="0"/>
            <a:ext cx="5871444" cy="10287000"/>
            <a:chOff x="0" y="0"/>
            <a:chExt cx="1817322" cy="2709333"/>
          </a:xfrm>
        </p:grpSpPr>
        <p:sp>
          <p:nvSpPr>
            <p:cNvPr id="3" name="Freeform 3"/>
            <p:cNvSpPr/>
            <p:nvPr/>
          </p:nvSpPr>
          <p:spPr>
            <a:xfrm>
              <a:off x="0" y="0"/>
              <a:ext cx="1817322" cy="2709333"/>
            </a:xfrm>
            <a:custGeom>
              <a:avLst/>
              <a:gdLst/>
              <a:ahLst/>
              <a:cxnLst/>
              <a:rect l="l" t="t" r="r" b="b"/>
              <a:pathLst>
                <a:path w="1817322" h="2709333">
                  <a:moveTo>
                    <a:pt x="0" y="0"/>
                  </a:moveTo>
                  <a:lnTo>
                    <a:pt x="1817322" y="0"/>
                  </a:lnTo>
                  <a:lnTo>
                    <a:pt x="1817322" y="2709333"/>
                  </a:lnTo>
                  <a:lnTo>
                    <a:pt x="0" y="2709333"/>
                  </a:lnTo>
                  <a:close/>
                </a:path>
              </a:pathLst>
            </a:custGeom>
            <a:solidFill>
              <a:srgbClr val="48BAC3"/>
            </a:solidFill>
          </p:spPr>
          <p:txBody>
            <a:bodyPr/>
            <a:lstStyle/>
            <a:p>
              <a:endParaRPr lang="en-US"/>
            </a:p>
          </p:txBody>
        </p:sp>
        <p:sp>
          <p:nvSpPr>
            <p:cNvPr id="4" name="TextBox 4"/>
            <p:cNvSpPr txBox="1"/>
            <p:nvPr/>
          </p:nvSpPr>
          <p:spPr>
            <a:xfrm>
              <a:off x="0" y="-38100"/>
              <a:ext cx="1817322" cy="2747433"/>
            </a:xfrm>
            <a:prstGeom prst="rect">
              <a:avLst/>
            </a:prstGeom>
          </p:spPr>
          <p:txBody>
            <a:bodyPr lIns="50800" tIns="50800" rIns="50800" bIns="50800" rtlCol="0" anchor="ctr"/>
            <a:lstStyle/>
            <a:p>
              <a:pPr algn="ctr">
                <a:lnSpc>
                  <a:spcPts val="2659"/>
                </a:lnSpc>
              </a:pPr>
              <a:endParaRPr/>
            </a:p>
          </p:txBody>
        </p:sp>
      </p:grpSp>
      <p:grpSp>
        <p:nvGrpSpPr>
          <p:cNvPr id="12" name="Group 5">
            <a:extLst>
              <a:ext uri="{FF2B5EF4-FFF2-40B4-BE49-F238E27FC236}">
                <a16:creationId xmlns:a16="http://schemas.microsoft.com/office/drawing/2014/main" id="{41C817B9-24E6-D65E-AEFB-8330F21A184D}"/>
              </a:ext>
            </a:extLst>
          </p:cNvPr>
          <p:cNvGrpSpPr/>
          <p:nvPr/>
        </p:nvGrpSpPr>
        <p:grpSpPr>
          <a:xfrm>
            <a:off x="3852472" y="493578"/>
            <a:ext cx="14435527" cy="2059122"/>
            <a:chOff x="0" y="-38100"/>
            <a:chExt cx="4274726" cy="658453"/>
          </a:xfrm>
        </p:grpSpPr>
        <p:sp>
          <p:nvSpPr>
            <p:cNvPr id="13" name="Freeform 6">
              <a:extLst>
                <a:ext uri="{FF2B5EF4-FFF2-40B4-BE49-F238E27FC236}">
                  <a16:creationId xmlns:a16="http://schemas.microsoft.com/office/drawing/2014/main" id="{17F2EB4A-F9E5-6026-9AC7-9A534A940ABA}"/>
                </a:ext>
              </a:extLst>
            </p:cNvPr>
            <p:cNvSpPr/>
            <p:nvPr/>
          </p:nvSpPr>
          <p:spPr>
            <a:xfrm>
              <a:off x="0" y="0"/>
              <a:ext cx="4274726" cy="620353"/>
            </a:xfrm>
            <a:custGeom>
              <a:avLst/>
              <a:gdLst/>
              <a:ahLst/>
              <a:cxnLst/>
              <a:rect l="l" t="t" r="r" b="b"/>
              <a:pathLst>
                <a:path w="4274726" h="620353">
                  <a:moveTo>
                    <a:pt x="0" y="0"/>
                  </a:moveTo>
                  <a:lnTo>
                    <a:pt x="4274726" y="0"/>
                  </a:lnTo>
                  <a:lnTo>
                    <a:pt x="4274726" y="620353"/>
                  </a:lnTo>
                  <a:lnTo>
                    <a:pt x="0" y="620353"/>
                  </a:lnTo>
                  <a:close/>
                </a:path>
              </a:pathLst>
            </a:custGeom>
            <a:solidFill>
              <a:srgbClr val="2D3541"/>
            </a:solidFill>
          </p:spPr>
          <p:txBody>
            <a:bodyPr/>
            <a:lstStyle/>
            <a:p>
              <a:endParaRPr lang="en-US"/>
            </a:p>
          </p:txBody>
        </p:sp>
        <p:sp>
          <p:nvSpPr>
            <p:cNvPr id="14" name="TextBox 7">
              <a:extLst>
                <a:ext uri="{FF2B5EF4-FFF2-40B4-BE49-F238E27FC236}">
                  <a16:creationId xmlns:a16="http://schemas.microsoft.com/office/drawing/2014/main" id="{EB60CED0-D836-C1C1-3F00-902602395E62}"/>
                </a:ext>
              </a:extLst>
            </p:cNvPr>
            <p:cNvSpPr txBox="1"/>
            <p:nvPr/>
          </p:nvSpPr>
          <p:spPr>
            <a:xfrm>
              <a:off x="0" y="-38100"/>
              <a:ext cx="4274726" cy="65845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0" y="2857500"/>
            <a:ext cx="5871443" cy="5871420"/>
            <a:chOff x="0" y="0"/>
            <a:chExt cx="6350025" cy="6350000"/>
          </a:xfrm>
        </p:grpSpPr>
        <p:sp>
          <p:nvSpPr>
            <p:cNvPr id="9" name="Freeform 9"/>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7380" r="-22618"/>
              </a:stretch>
            </a:blipFill>
          </p:spPr>
          <p:txBody>
            <a:bodyPr/>
            <a:lstStyle/>
            <a:p>
              <a:endParaRPr lang="en-US"/>
            </a:p>
          </p:txBody>
        </p:sp>
      </p:grpSp>
      <p:sp>
        <p:nvSpPr>
          <p:cNvPr id="10" name="TextBox 10"/>
          <p:cNvSpPr txBox="1"/>
          <p:nvPr/>
        </p:nvSpPr>
        <p:spPr>
          <a:xfrm>
            <a:off x="8553451" y="1352206"/>
            <a:ext cx="6858000" cy="942566"/>
          </a:xfrm>
          <a:prstGeom prst="rect">
            <a:avLst/>
          </a:prstGeom>
        </p:spPr>
        <p:txBody>
          <a:bodyPr wrap="square" lIns="0" tIns="0" rIns="0" bIns="0" rtlCol="0" anchor="t">
            <a:spAutoFit/>
          </a:bodyPr>
          <a:lstStyle/>
          <a:p>
            <a:pPr>
              <a:lnSpc>
                <a:spcPts val="6640"/>
              </a:lnSpc>
            </a:pPr>
            <a:r>
              <a:rPr lang="en-US" sz="8000">
                <a:solidFill>
                  <a:srgbClr val="F7FDFE"/>
                </a:solidFill>
                <a:latin typeface="Bebas Neue"/>
              </a:rPr>
              <a:t>What is the issue?</a:t>
            </a:r>
          </a:p>
        </p:txBody>
      </p:sp>
      <p:sp>
        <p:nvSpPr>
          <p:cNvPr id="11" name="TextBox 11"/>
          <p:cNvSpPr txBox="1"/>
          <p:nvPr/>
        </p:nvSpPr>
        <p:spPr>
          <a:xfrm>
            <a:off x="6029325" y="3034253"/>
            <a:ext cx="11906251" cy="6122958"/>
          </a:xfrm>
          <a:prstGeom prst="rect">
            <a:avLst/>
          </a:prstGeom>
        </p:spPr>
        <p:txBody>
          <a:bodyPr wrap="square" lIns="0" tIns="0" rIns="0" bIns="0" rtlCol="0" anchor="t">
            <a:spAutoFit/>
          </a:bodyPr>
          <a:lstStyle/>
          <a:p>
            <a:pPr marL="342900" indent="-342900" algn="just">
              <a:lnSpc>
                <a:spcPts val="4400"/>
              </a:lnSpc>
              <a:buFont typeface="Wingdings" panose="05000000000000000000" pitchFamily="2" charset="2"/>
              <a:buChar char="v"/>
            </a:pPr>
            <a:r>
              <a:rPr lang="en-US" sz="2000">
                <a:solidFill>
                  <a:srgbClr val="211F20"/>
                </a:solidFill>
                <a:latin typeface="Proxima Nova"/>
              </a:rPr>
              <a:t>Medical fraud, including </a:t>
            </a:r>
            <a:r>
              <a:rPr lang="en-US" sz="2000" b="1">
                <a:solidFill>
                  <a:srgbClr val="48BAC3"/>
                </a:solidFill>
                <a:latin typeface="Proxima Nova"/>
              </a:rPr>
              <a:t>billing for services not provided and duplicating claims</a:t>
            </a:r>
            <a:r>
              <a:rPr lang="en-US" sz="2000">
                <a:solidFill>
                  <a:srgbClr val="211F20"/>
                </a:solidFill>
                <a:latin typeface="Proxima Nova"/>
              </a:rPr>
              <a:t>, is a pervasive issue in healthcare systems globally. </a:t>
            </a:r>
          </a:p>
          <a:p>
            <a:pPr marL="342900" indent="-342900" algn="just">
              <a:lnSpc>
                <a:spcPts val="4400"/>
              </a:lnSpc>
              <a:buFont typeface="Wingdings" panose="05000000000000000000" pitchFamily="2" charset="2"/>
              <a:buChar char="v"/>
            </a:pPr>
            <a:r>
              <a:rPr lang="en-US" sz="2000">
                <a:solidFill>
                  <a:srgbClr val="211F20"/>
                </a:solidFill>
                <a:latin typeface="Proxima Nova"/>
              </a:rPr>
              <a:t>It involves </a:t>
            </a:r>
            <a:r>
              <a:rPr lang="en-US" sz="2000" b="1">
                <a:solidFill>
                  <a:srgbClr val="48BAC3"/>
                </a:solidFill>
                <a:latin typeface="Proxima Nova"/>
              </a:rPr>
              <a:t>submitting false claims to insurers or government programs</a:t>
            </a:r>
            <a:r>
              <a:rPr lang="en-US" sz="2000">
                <a:solidFill>
                  <a:srgbClr val="211F20"/>
                </a:solidFill>
                <a:latin typeface="Proxima Nova"/>
              </a:rPr>
              <a:t>, leading to significant financial losses, potential harm to patients, and erosion of trust in the healthcare system. </a:t>
            </a:r>
          </a:p>
          <a:p>
            <a:pPr marL="342900" indent="-342900" algn="just">
              <a:lnSpc>
                <a:spcPts val="4400"/>
              </a:lnSpc>
              <a:buFont typeface="Wingdings" panose="05000000000000000000" pitchFamily="2" charset="2"/>
              <a:buChar char="v"/>
            </a:pPr>
            <a:r>
              <a:rPr lang="en-US" sz="2000">
                <a:solidFill>
                  <a:srgbClr val="211F20"/>
                </a:solidFill>
                <a:latin typeface="Proxima Nova"/>
              </a:rPr>
              <a:t>Instances of fraudulent billing can result in </a:t>
            </a:r>
            <a:r>
              <a:rPr lang="en-US" sz="2000" b="1">
                <a:solidFill>
                  <a:srgbClr val="48BAC3"/>
                </a:solidFill>
                <a:latin typeface="Proxima Nova"/>
              </a:rPr>
              <a:t>inflated healthcare expenses</a:t>
            </a:r>
            <a:r>
              <a:rPr lang="en-US" sz="2000">
                <a:solidFill>
                  <a:srgbClr val="211F20"/>
                </a:solidFill>
                <a:latin typeface="Proxima Nova"/>
              </a:rPr>
              <a:t>, </a:t>
            </a:r>
            <a:r>
              <a:rPr lang="en-US" sz="2000" b="1">
                <a:solidFill>
                  <a:srgbClr val="48BAC3"/>
                </a:solidFill>
                <a:latin typeface="Proxima Nova"/>
              </a:rPr>
              <a:t>incorrect medical records</a:t>
            </a:r>
            <a:r>
              <a:rPr lang="en-US" sz="2000">
                <a:solidFill>
                  <a:srgbClr val="211F20"/>
                </a:solidFill>
                <a:latin typeface="Proxima Nova"/>
              </a:rPr>
              <a:t>, and </a:t>
            </a:r>
            <a:r>
              <a:rPr lang="en-US" sz="2000" b="1">
                <a:solidFill>
                  <a:srgbClr val="48BAC3"/>
                </a:solidFill>
                <a:latin typeface="Proxima Nova"/>
              </a:rPr>
              <a:t>diminished confidence</a:t>
            </a:r>
            <a:r>
              <a:rPr lang="en-US" sz="2000">
                <a:solidFill>
                  <a:srgbClr val="211F20"/>
                </a:solidFill>
                <a:latin typeface="Proxima Nova"/>
              </a:rPr>
              <a:t> in the quality of care provided. </a:t>
            </a:r>
          </a:p>
          <a:p>
            <a:pPr marL="342900" indent="-342900" algn="just">
              <a:lnSpc>
                <a:spcPts val="4400"/>
              </a:lnSpc>
              <a:buFont typeface="Wingdings" panose="05000000000000000000" pitchFamily="2" charset="2"/>
              <a:buChar char="v"/>
            </a:pPr>
            <a:r>
              <a:rPr lang="en-US" sz="2000">
                <a:solidFill>
                  <a:srgbClr val="211F20"/>
                </a:solidFill>
                <a:latin typeface="Proxima Nova"/>
              </a:rPr>
              <a:t>Real-life incidents demonstrate the substantial impact of medical fraud, including billions of dollars in financial losses, </a:t>
            </a:r>
            <a:r>
              <a:rPr lang="en-US" sz="2000" b="1">
                <a:solidFill>
                  <a:srgbClr val="48BAC3"/>
                </a:solidFill>
                <a:latin typeface="Proxima Nova"/>
              </a:rPr>
              <a:t>legal repercussions for providers</a:t>
            </a:r>
            <a:r>
              <a:rPr lang="en-US" sz="2000">
                <a:solidFill>
                  <a:srgbClr val="211F20"/>
                </a:solidFill>
                <a:latin typeface="Proxima Nova"/>
              </a:rPr>
              <a:t>, and the </a:t>
            </a:r>
            <a:r>
              <a:rPr lang="en-US" sz="2000" b="1">
                <a:solidFill>
                  <a:srgbClr val="48BAC3"/>
                </a:solidFill>
                <a:latin typeface="Proxima Nova"/>
              </a:rPr>
              <a:t>need for robust detection and enforcement measures to safeguard against fraudulent activities</a:t>
            </a:r>
            <a:r>
              <a:rPr lang="en-US" sz="2000">
                <a:solidFill>
                  <a:srgbClr val="211F20"/>
                </a:solidFill>
                <a:latin typeface="Proxima Nova"/>
              </a:rPr>
              <a:t>. </a:t>
            </a:r>
          </a:p>
          <a:p>
            <a:pPr marL="342900" indent="-342900" algn="just">
              <a:lnSpc>
                <a:spcPts val="4400"/>
              </a:lnSpc>
              <a:buFont typeface="Wingdings" panose="05000000000000000000" pitchFamily="2" charset="2"/>
              <a:buChar char="v"/>
            </a:pPr>
            <a:r>
              <a:rPr lang="en-US" sz="2000">
                <a:solidFill>
                  <a:srgbClr val="211F20"/>
                </a:solidFill>
                <a:latin typeface="Proxima Nova"/>
              </a:rPr>
              <a:t>Addressing medical fraud requires comprehensive strategies to </a:t>
            </a:r>
            <a:r>
              <a:rPr lang="en-US" sz="2000" b="1">
                <a:solidFill>
                  <a:srgbClr val="48BAC3"/>
                </a:solidFill>
                <a:latin typeface="Proxima Nova"/>
              </a:rPr>
              <a:t>promote transparency</a:t>
            </a:r>
            <a:r>
              <a:rPr lang="en-US" sz="2000">
                <a:solidFill>
                  <a:srgbClr val="211F20"/>
                </a:solidFill>
                <a:latin typeface="Proxima Nova"/>
              </a:rPr>
              <a:t>, accountability, and trust within the healthcare industry.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a:extLst>
            <a:ext uri="{FF2B5EF4-FFF2-40B4-BE49-F238E27FC236}">
              <a16:creationId xmlns:a16="http://schemas.microsoft.com/office/drawing/2014/main" id="{81D498EA-8CF0-2D70-C8A0-5D062F92193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80FDE3D-04B8-3C7B-F8F1-5FB053D60F7C}"/>
              </a:ext>
            </a:extLst>
          </p:cNvPr>
          <p:cNvGrpSpPr/>
          <p:nvPr/>
        </p:nvGrpSpPr>
        <p:grpSpPr>
          <a:xfrm>
            <a:off x="1" y="0"/>
            <a:ext cx="5871444" cy="10287000"/>
            <a:chOff x="0" y="0"/>
            <a:chExt cx="1817322" cy="2709333"/>
          </a:xfrm>
        </p:grpSpPr>
        <p:sp>
          <p:nvSpPr>
            <p:cNvPr id="3" name="Freeform 3">
              <a:extLst>
                <a:ext uri="{FF2B5EF4-FFF2-40B4-BE49-F238E27FC236}">
                  <a16:creationId xmlns:a16="http://schemas.microsoft.com/office/drawing/2014/main" id="{2FC9A7FA-135D-EF34-09EF-A7CB34D1F57C}"/>
                </a:ext>
              </a:extLst>
            </p:cNvPr>
            <p:cNvSpPr/>
            <p:nvPr/>
          </p:nvSpPr>
          <p:spPr>
            <a:xfrm>
              <a:off x="0" y="0"/>
              <a:ext cx="1817322" cy="2709333"/>
            </a:xfrm>
            <a:custGeom>
              <a:avLst/>
              <a:gdLst/>
              <a:ahLst/>
              <a:cxnLst/>
              <a:rect l="l" t="t" r="r" b="b"/>
              <a:pathLst>
                <a:path w="1817322" h="2709333">
                  <a:moveTo>
                    <a:pt x="0" y="0"/>
                  </a:moveTo>
                  <a:lnTo>
                    <a:pt x="1817322" y="0"/>
                  </a:lnTo>
                  <a:lnTo>
                    <a:pt x="1817322" y="2709333"/>
                  </a:lnTo>
                  <a:lnTo>
                    <a:pt x="0" y="2709333"/>
                  </a:lnTo>
                  <a:close/>
                </a:path>
              </a:pathLst>
            </a:custGeom>
            <a:solidFill>
              <a:srgbClr val="48BAC3"/>
            </a:solidFill>
          </p:spPr>
          <p:txBody>
            <a:bodyPr/>
            <a:lstStyle/>
            <a:p>
              <a:endParaRPr lang="en-US"/>
            </a:p>
          </p:txBody>
        </p:sp>
        <p:sp>
          <p:nvSpPr>
            <p:cNvPr id="4" name="TextBox 4">
              <a:extLst>
                <a:ext uri="{FF2B5EF4-FFF2-40B4-BE49-F238E27FC236}">
                  <a16:creationId xmlns:a16="http://schemas.microsoft.com/office/drawing/2014/main" id="{12334E47-9992-595E-C344-CFCB82690572}"/>
                </a:ext>
              </a:extLst>
            </p:cNvPr>
            <p:cNvSpPr txBox="1"/>
            <p:nvPr/>
          </p:nvSpPr>
          <p:spPr>
            <a:xfrm>
              <a:off x="0" y="-38100"/>
              <a:ext cx="1817322" cy="2747433"/>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36688BDA-81B6-1E60-C081-F65429F949E7}"/>
              </a:ext>
            </a:extLst>
          </p:cNvPr>
          <p:cNvGrpSpPr/>
          <p:nvPr/>
        </p:nvGrpSpPr>
        <p:grpSpPr>
          <a:xfrm>
            <a:off x="3852472" y="493578"/>
            <a:ext cx="14435527" cy="2059122"/>
            <a:chOff x="0" y="-38100"/>
            <a:chExt cx="4274726" cy="658453"/>
          </a:xfrm>
        </p:grpSpPr>
        <p:sp>
          <p:nvSpPr>
            <p:cNvPr id="6" name="Freeform 6">
              <a:extLst>
                <a:ext uri="{FF2B5EF4-FFF2-40B4-BE49-F238E27FC236}">
                  <a16:creationId xmlns:a16="http://schemas.microsoft.com/office/drawing/2014/main" id="{19E7A0B8-5E2E-742E-D88B-AB88F6EFD8A5}"/>
                </a:ext>
              </a:extLst>
            </p:cNvPr>
            <p:cNvSpPr/>
            <p:nvPr/>
          </p:nvSpPr>
          <p:spPr>
            <a:xfrm>
              <a:off x="0" y="0"/>
              <a:ext cx="4274726" cy="620353"/>
            </a:xfrm>
            <a:custGeom>
              <a:avLst/>
              <a:gdLst/>
              <a:ahLst/>
              <a:cxnLst/>
              <a:rect l="l" t="t" r="r" b="b"/>
              <a:pathLst>
                <a:path w="4274726" h="620353">
                  <a:moveTo>
                    <a:pt x="0" y="0"/>
                  </a:moveTo>
                  <a:lnTo>
                    <a:pt x="4274726" y="0"/>
                  </a:lnTo>
                  <a:lnTo>
                    <a:pt x="4274726" y="620353"/>
                  </a:lnTo>
                  <a:lnTo>
                    <a:pt x="0" y="620353"/>
                  </a:lnTo>
                  <a:close/>
                </a:path>
              </a:pathLst>
            </a:custGeom>
            <a:solidFill>
              <a:srgbClr val="2D3541"/>
            </a:solidFill>
          </p:spPr>
          <p:txBody>
            <a:bodyPr/>
            <a:lstStyle/>
            <a:p>
              <a:endParaRPr lang="en-US"/>
            </a:p>
          </p:txBody>
        </p:sp>
        <p:sp>
          <p:nvSpPr>
            <p:cNvPr id="7" name="TextBox 7">
              <a:extLst>
                <a:ext uri="{FF2B5EF4-FFF2-40B4-BE49-F238E27FC236}">
                  <a16:creationId xmlns:a16="http://schemas.microsoft.com/office/drawing/2014/main" id="{3F626010-74C8-4CFC-3435-B85D3647F345}"/>
                </a:ext>
              </a:extLst>
            </p:cNvPr>
            <p:cNvSpPr txBox="1"/>
            <p:nvPr/>
          </p:nvSpPr>
          <p:spPr>
            <a:xfrm>
              <a:off x="0" y="-38100"/>
              <a:ext cx="4274726" cy="658453"/>
            </a:xfrm>
            <a:prstGeom prst="rect">
              <a:avLst/>
            </a:prstGeom>
          </p:spPr>
          <p:txBody>
            <a:bodyPr lIns="50800" tIns="50800" rIns="50800" bIns="50800" rtlCol="0" anchor="ctr"/>
            <a:lstStyle/>
            <a:p>
              <a:pPr algn="ctr">
                <a:lnSpc>
                  <a:spcPts val="2659"/>
                </a:lnSpc>
              </a:pPr>
              <a:endParaRPr/>
            </a:p>
          </p:txBody>
        </p:sp>
      </p:grpSp>
      <p:grpSp>
        <p:nvGrpSpPr>
          <p:cNvPr id="8" name="Group 8">
            <a:extLst>
              <a:ext uri="{FF2B5EF4-FFF2-40B4-BE49-F238E27FC236}">
                <a16:creationId xmlns:a16="http://schemas.microsoft.com/office/drawing/2014/main" id="{803C1E2B-DE74-6461-B52E-4118DFC9CFBD}"/>
              </a:ext>
            </a:extLst>
          </p:cNvPr>
          <p:cNvGrpSpPr/>
          <p:nvPr/>
        </p:nvGrpSpPr>
        <p:grpSpPr>
          <a:xfrm>
            <a:off x="0" y="2857500"/>
            <a:ext cx="5871443" cy="5871420"/>
            <a:chOff x="0" y="0"/>
            <a:chExt cx="6350025" cy="6350000"/>
          </a:xfrm>
        </p:grpSpPr>
        <p:sp>
          <p:nvSpPr>
            <p:cNvPr id="9" name="Freeform 9">
              <a:extLst>
                <a:ext uri="{FF2B5EF4-FFF2-40B4-BE49-F238E27FC236}">
                  <a16:creationId xmlns:a16="http://schemas.microsoft.com/office/drawing/2014/main" id="{7F4DC2FB-8F6A-2693-90C5-E3421B51DD7A}"/>
                </a:ext>
              </a:extLst>
            </p:cNvPr>
            <p:cNvSpPr/>
            <p:nvPr/>
          </p:nvSpPr>
          <p:spPr>
            <a:xfrm>
              <a:off x="0" y="0"/>
              <a:ext cx="6350026" cy="6350000"/>
            </a:xfrm>
            <a:custGeom>
              <a:avLst/>
              <a:gdLst/>
              <a:ahLst/>
              <a:cxnLst/>
              <a:rect l="l" t="t" r="r" b="b"/>
              <a:pathLst>
                <a:path w="6350026" h="6350000">
                  <a:moveTo>
                    <a:pt x="0" y="0"/>
                  </a:moveTo>
                  <a:lnTo>
                    <a:pt x="6350026" y="0"/>
                  </a:lnTo>
                  <a:lnTo>
                    <a:pt x="6350026" y="6350000"/>
                  </a:lnTo>
                  <a:lnTo>
                    <a:pt x="0" y="6350000"/>
                  </a:lnTo>
                  <a:close/>
                </a:path>
              </a:pathLst>
            </a:custGeom>
            <a:blipFill>
              <a:blip r:embed="rId2"/>
              <a:stretch>
                <a:fillRect l="-27380" r="-22618"/>
              </a:stretch>
            </a:blipFill>
          </p:spPr>
          <p:txBody>
            <a:bodyPr/>
            <a:lstStyle/>
            <a:p>
              <a:endParaRPr lang="en-US"/>
            </a:p>
          </p:txBody>
        </p:sp>
      </p:grpSp>
      <p:sp>
        <p:nvSpPr>
          <p:cNvPr id="10" name="TextBox 10">
            <a:extLst>
              <a:ext uri="{FF2B5EF4-FFF2-40B4-BE49-F238E27FC236}">
                <a16:creationId xmlns:a16="http://schemas.microsoft.com/office/drawing/2014/main" id="{D27D9423-0F6D-950D-5938-F5943267572C}"/>
              </a:ext>
            </a:extLst>
          </p:cNvPr>
          <p:cNvSpPr txBox="1"/>
          <p:nvPr/>
        </p:nvSpPr>
        <p:spPr>
          <a:xfrm>
            <a:off x="4267200" y="1016794"/>
            <a:ext cx="13648765" cy="1231106"/>
          </a:xfrm>
          <a:prstGeom prst="rect">
            <a:avLst/>
          </a:prstGeom>
        </p:spPr>
        <p:txBody>
          <a:bodyPr wrap="square" lIns="0" tIns="0" rIns="0" bIns="0" rtlCol="0" anchor="t">
            <a:spAutoFit/>
          </a:bodyPr>
          <a:lstStyle/>
          <a:p>
            <a:r>
              <a:rPr lang="en-US" sz="8000">
                <a:solidFill>
                  <a:srgbClr val="F7FDFE"/>
                </a:solidFill>
                <a:latin typeface="Bebas Neue"/>
              </a:rPr>
              <a:t>What is the issue? - </a:t>
            </a:r>
            <a:r>
              <a:rPr lang="en-US" sz="5400">
                <a:solidFill>
                  <a:srgbClr val="F7FDFE"/>
                </a:solidFill>
                <a:latin typeface="Bebas Neue"/>
              </a:rPr>
              <a:t>Common fraudulent Activities</a:t>
            </a:r>
          </a:p>
        </p:txBody>
      </p:sp>
      <p:grpSp>
        <p:nvGrpSpPr>
          <p:cNvPr id="12" name="Group 5">
            <a:extLst>
              <a:ext uri="{FF2B5EF4-FFF2-40B4-BE49-F238E27FC236}">
                <a16:creationId xmlns:a16="http://schemas.microsoft.com/office/drawing/2014/main" id="{4B3FF06F-64C3-8BD5-1488-60158C5ABC3D}"/>
              </a:ext>
            </a:extLst>
          </p:cNvPr>
          <p:cNvGrpSpPr/>
          <p:nvPr/>
        </p:nvGrpSpPr>
        <p:grpSpPr>
          <a:xfrm>
            <a:off x="6838948" y="3190939"/>
            <a:ext cx="11449051" cy="5448012"/>
            <a:chOff x="0" y="-38100"/>
            <a:chExt cx="4274726" cy="658453"/>
          </a:xfrm>
          <a:solidFill>
            <a:srgbClr val="C0E7EA"/>
          </a:solidFill>
        </p:grpSpPr>
        <p:sp>
          <p:nvSpPr>
            <p:cNvPr id="13" name="Freeform 6">
              <a:extLst>
                <a:ext uri="{FF2B5EF4-FFF2-40B4-BE49-F238E27FC236}">
                  <a16:creationId xmlns:a16="http://schemas.microsoft.com/office/drawing/2014/main" id="{3B79BFB0-C9B5-F4AC-F28F-47B6222FD778}"/>
                </a:ext>
              </a:extLst>
            </p:cNvPr>
            <p:cNvSpPr/>
            <p:nvPr/>
          </p:nvSpPr>
          <p:spPr>
            <a:xfrm>
              <a:off x="0" y="0"/>
              <a:ext cx="4274726" cy="620353"/>
            </a:xfrm>
            <a:custGeom>
              <a:avLst/>
              <a:gdLst/>
              <a:ahLst/>
              <a:cxnLst/>
              <a:rect l="l" t="t" r="r" b="b"/>
              <a:pathLst>
                <a:path w="4274726" h="620353">
                  <a:moveTo>
                    <a:pt x="0" y="0"/>
                  </a:moveTo>
                  <a:lnTo>
                    <a:pt x="4274726" y="0"/>
                  </a:lnTo>
                  <a:lnTo>
                    <a:pt x="4274726" y="620353"/>
                  </a:lnTo>
                  <a:lnTo>
                    <a:pt x="0" y="620353"/>
                  </a:lnTo>
                  <a:close/>
                </a:path>
              </a:pathLst>
            </a:custGeom>
            <a:grpFill/>
          </p:spPr>
          <p:txBody>
            <a:bodyPr/>
            <a:lstStyle/>
            <a:p>
              <a:endParaRPr lang="en-US"/>
            </a:p>
          </p:txBody>
        </p:sp>
        <p:sp>
          <p:nvSpPr>
            <p:cNvPr id="14" name="TextBox 7">
              <a:extLst>
                <a:ext uri="{FF2B5EF4-FFF2-40B4-BE49-F238E27FC236}">
                  <a16:creationId xmlns:a16="http://schemas.microsoft.com/office/drawing/2014/main" id="{53884342-4617-2F83-7F63-221DC24C5971}"/>
                </a:ext>
              </a:extLst>
            </p:cNvPr>
            <p:cNvSpPr txBox="1"/>
            <p:nvPr/>
          </p:nvSpPr>
          <p:spPr>
            <a:xfrm>
              <a:off x="0" y="-38100"/>
              <a:ext cx="4274726" cy="658453"/>
            </a:xfrm>
            <a:prstGeom prst="rect">
              <a:avLst/>
            </a:prstGeom>
            <a:grpFill/>
          </p:spPr>
          <p:txBody>
            <a:bodyPr lIns="50800" tIns="50800" rIns="50800" bIns="50800" rtlCol="0" anchor="ctr"/>
            <a:lstStyle/>
            <a:p>
              <a:pPr algn="ctr">
                <a:lnSpc>
                  <a:spcPts val="2659"/>
                </a:lnSpc>
              </a:pPr>
              <a:endParaRPr/>
            </a:p>
          </p:txBody>
        </p:sp>
      </p:grpSp>
      <p:sp>
        <p:nvSpPr>
          <p:cNvPr id="11" name="TextBox 11">
            <a:extLst>
              <a:ext uri="{FF2B5EF4-FFF2-40B4-BE49-F238E27FC236}">
                <a16:creationId xmlns:a16="http://schemas.microsoft.com/office/drawing/2014/main" id="{6A9B5EB9-D204-8255-CBC6-0FFBA62C3E39}"/>
              </a:ext>
            </a:extLst>
          </p:cNvPr>
          <p:cNvSpPr txBox="1"/>
          <p:nvPr/>
        </p:nvSpPr>
        <p:spPr>
          <a:xfrm>
            <a:off x="7259400" y="3670088"/>
            <a:ext cx="11028600" cy="3888821"/>
          </a:xfrm>
          <a:prstGeom prst="rect">
            <a:avLst/>
          </a:prstGeom>
        </p:spPr>
        <p:txBody>
          <a:bodyPr wrap="square" lIns="0" tIns="0" rIns="0" bIns="0" rtlCol="0" anchor="t">
            <a:spAutoFit/>
          </a:bodyPr>
          <a:lstStyle/>
          <a:p>
            <a:pPr>
              <a:lnSpc>
                <a:spcPts val="4400"/>
              </a:lnSpc>
            </a:pPr>
            <a:r>
              <a:rPr lang="en-US" sz="2800">
                <a:solidFill>
                  <a:srgbClr val="211F20"/>
                </a:solidFill>
                <a:latin typeface="Proxima Nova"/>
              </a:rPr>
              <a:t>There are four main types of fraud that are majorly present in the healthcare sector:</a:t>
            </a:r>
          </a:p>
          <a:p>
            <a:pPr>
              <a:lnSpc>
                <a:spcPts val="4400"/>
              </a:lnSpc>
            </a:pPr>
            <a:endParaRPr lang="en-US" sz="2800">
              <a:solidFill>
                <a:srgbClr val="211F20"/>
              </a:solidFill>
              <a:latin typeface="Proxima Nova"/>
            </a:endParaRPr>
          </a:p>
          <a:p>
            <a:pPr marL="914400" lvl="1" indent="-457200">
              <a:lnSpc>
                <a:spcPts val="4400"/>
              </a:lnSpc>
              <a:buFont typeface="+mj-lt"/>
              <a:buAutoNum type="arabicPeriod"/>
            </a:pPr>
            <a:r>
              <a:rPr lang="en-US" sz="2800">
                <a:solidFill>
                  <a:srgbClr val="211F20"/>
                </a:solidFill>
                <a:latin typeface="Proxima Nova"/>
              </a:rPr>
              <a:t>Billing a service not actually provided</a:t>
            </a:r>
          </a:p>
          <a:p>
            <a:pPr marL="914400" lvl="1" indent="-457200">
              <a:lnSpc>
                <a:spcPts val="4400"/>
              </a:lnSpc>
              <a:buFont typeface="+mj-lt"/>
              <a:buAutoNum type="arabicPeriod"/>
            </a:pPr>
            <a:r>
              <a:rPr lang="en-US" sz="2800">
                <a:solidFill>
                  <a:srgbClr val="211F20"/>
                </a:solidFill>
                <a:latin typeface="Proxima Nova"/>
              </a:rPr>
              <a:t>Submitting multiple claims for the same service</a:t>
            </a:r>
          </a:p>
          <a:p>
            <a:pPr marL="914400" lvl="1" indent="-457200">
              <a:lnSpc>
                <a:spcPts val="4400"/>
              </a:lnSpc>
              <a:buFont typeface="+mj-lt"/>
              <a:buAutoNum type="arabicPeriod"/>
            </a:pPr>
            <a:r>
              <a:rPr lang="en-US" sz="2800">
                <a:solidFill>
                  <a:srgbClr val="211F20"/>
                </a:solidFill>
                <a:latin typeface="Proxima Nova"/>
              </a:rPr>
              <a:t>Misrepresenting the service provided</a:t>
            </a:r>
          </a:p>
          <a:p>
            <a:pPr marL="914400" lvl="1" indent="-457200">
              <a:lnSpc>
                <a:spcPts val="4400"/>
              </a:lnSpc>
              <a:buAutoNum type="arabicPeriod"/>
            </a:pPr>
            <a:r>
              <a:rPr lang="en-US" sz="2800">
                <a:solidFill>
                  <a:srgbClr val="211F20"/>
                </a:solidFill>
                <a:latin typeface="Proxima Nova"/>
              </a:rPr>
              <a:t>Overcharging for a service beyond what was provided</a:t>
            </a:r>
          </a:p>
        </p:txBody>
      </p:sp>
    </p:spTree>
    <p:extLst>
      <p:ext uri="{BB962C8B-B14F-4D97-AF65-F5344CB8AC3E}">
        <p14:creationId xmlns:p14="http://schemas.microsoft.com/office/powerpoint/2010/main" val="2448198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DFE"/>
        </a:solidFill>
        <a:effectLst/>
      </p:bgPr>
    </p:bg>
    <p:spTree>
      <p:nvGrpSpPr>
        <p:cNvPr id="1" name="">
          <a:extLst>
            <a:ext uri="{FF2B5EF4-FFF2-40B4-BE49-F238E27FC236}">
              <a16:creationId xmlns:a16="http://schemas.microsoft.com/office/drawing/2014/main" id="{A1498E96-D5AF-D063-9297-CF4CCD1F8A6F}"/>
            </a:ext>
          </a:extLst>
        </p:cNvPr>
        <p:cNvGrpSpPr/>
        <p:nvPr/>
      </p:nvGrpSpPr>
      <p:grpSpPr>
        <a:xfrm>
          <a:off x="0" y="0"/>
          <a:ext cx="0" cy="0"/>
          <a:chOff x="0" y="0"/>
          <a:chExt cx="0" cy="0"/>
        </a:xfrm>
      </p:grpSpPr>
      <p:pic>
        <p:nvPicPr>
          <p:cNvPr id="45" name="Picture 44" descr="close up of calculator and stethoscope placed on invoice">
            <a:extLst>
              <a:ext uri="{FF2B5EF4-FFF2-40B4-BE49-F238E27FC236}">
                <a16:creationId xmlns:a16="http://schemas.microsoft.com/office/drawing/2014/main" id="{13F02431-C2CF-4E2D-1570-1015882CD833}"/>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1140628" y="-32013"/>
            <a:ext cx="16006743" cy="10287000"/>
          </a:xfrm>
          <a:prstGeom prst="rect">
            <a:avLst/>
          </a:prstGeom>
        </p:spPr>
      </p:pic>
      <p:grpSp>
        <p:nvGrpSpPr>
          <p:cNvPr id="2" name="Group 5">
            <a:extLst>
              <a:ext uri="{FF2B5EF4-FFF2-40B4-BE49-F238E27FC236}">
                <a16:creationId xmlns:a16="http://schemas.microsoft.com/office/drawing/2014/main" id="{809FEF50-C521-1BD0-D8C1-5C53740EA0C8}"/>
              </a:ext>
            </a:extLst>
          </p:cNvPr>
          <p:cNvGrpSpPr/>
          <p:nvPr/>
        </p:nvGrpSpPr>
        <p:grpSpPr>
          <a:xfrm>
            <a:off x="3852472" y="493578"/>
            <a:ext cx="14435527" cy="2059122"/>
            <a:chOff x="0" y="-38100"/>
            <a:chExt cx="4274726" cy="658453"/>
          </a:xfrm>
        </p:grpSpPr>
        <p:sp>
          <p:nvSpPr>
            <p:cNvPr id="3" name="Freeform 6">
              <a:extLst>
                <a:ext uri="{FF2B5EF4-FFF2-40B4-BE49-F238E27FC236}">
                  <a16:creationId xmlns:a16="http://schemas.microsoft.com/office/drawing/2014/main" id="{84908AA1-77C7-8508-DF60-4CF21C7D6B5D}"/>
                </a:ext>
              </a:extLst>
            </p:cNvPr>
            <p:cNvSpPr/>
            <p:nvPr/>
          </p:nvSpPr>
          <p:spPr>
            <a:xfrm>
              <a:off x="0" y="0"/>
              <a:ext cx="4274726" cy="620353"/>
            </a:xfrm>
            <a:custGeom>
              <a:avLst/>
              <a:gdLst/>
              <a:ahLst/>
              <a:cxnLst/>
              <a:rect l="l" t="t" r="r" b="b"/>
              <a:pathLst>
                <a:path w="4274726" h="620353">
                  <a:moveTo>
                    <a:pt x="0" y="0"/>
                  </a:moveTo>
                  <a:lnTo>
                    <a:pt x="4274726" y="0"/>
                  </a:lnTo>
                  <a:lnTo>
                    <a:pt x="4274726" y="620353"/>
                  </a:lnTo>
                  <a:lnTo>
                    <a:pt x="0" y="620353"/>
                  </a:lnTo>
                  <a:close/>
                </a:path>
              </a:pathLst>
            </a:custGeom>
            <a:solidFill>
              <a:srgbClr val="2D3541"/>
            </a:solidFill>
          </p:spPr>
          <p:txBody>
            <a:bodyPr/>
            <a:lstStyle/>
            <a:p>
              <a:endParaRPr lang="en-US"/>
            </a:p>
          </p:txBody>
        </p:sp>
        <p:sp>
          <p:nvSpPr>
            <p:cNvPr id="4" name="TextBox 7">
              <a:extLst>
                <a:ext uri="{FF2B5EF4-FFF2-40B4-BE49-F238E27FC236}">
                  <a16:creationId xmlns:a16="http://schemas.microsoft.com/office/drawing/2014/main" id="{63FC9613-68D9-1654-4EC7-0DB8F29C0E7A}"/>
                </a:ext>
              </a:extLst>
            </p:cNvPr>
            <p:cNvSpPr txBox="1"/>
            <p:nvPr/>
          </p:nvSpPr>
          <p:spPr>
            <a:xfrm>
              <a:off x="0" y="-38100"/>
              <a:ext cx="4274726" cy="658453"/>
            </a:xfrm>
            <a:prstGeom prst="rect">
              <a:avLst/>
            </a:prstGeom>
          </p:spPr>
          <p:txBody>
            <a:bodyPr lIns="50800" tIns="50800" rIns="50800" bIns="50800" rtlCol="0" anchor="ctr"/>
            <a:lstStyle/>
            <a:p>
              <a:pPr algn="ctr">
                <a:lnSpc>
                  <a:spcPts val="2659"/>
                </a:lnSpc>
              </a:pPr>
              <a:endParaRPr/>
            </a:p>
          </p:txBody>
        </p:sp>
      </p:grpSp>
      <p:grpSp>
        <p:nvGrpSpPr>
          <p:cNvPr id="24" name="Group 23">
            <a:extLst>
              <a:ext uri="{FF2B5EF4-FFF2-40B4-BE49-F238E27FC236}">
                <a16:creationId xmlns:a16="http://schemas.microsoft.com/office/drawing/2014/main" id="{EC215F1E-C8C3-647C-A0D1-F750C059639A}"/>
              </a:ext>
            </a:extLst>
          </p:cNvPr>
          <p:cNvGrpSpPr/>
          <p:nvPr/>
        </p:nvGrpSpPr>
        <p:grpSpPr>
          <a:xfrm>
            <a:off x="11260433" y="7810500"/>
            <a:ext cx="4512967" cy="948631"/>
            <a:chOff x="8402935" y="3318569"/>
            <a:chExt cx="4017665" cy="948631"/>
          </a:xfrm>
        </p:grpSpPr>
        <p:sp>
          <p:nvSpPr>
            <p:cNvPr id="18" name="Rectangle: Rounded Corners 17">
              <a:extLst>
                <a:ext uri="{FF2B5EF4-FFF2-40B4-BE49-F238E27FC236}">
                  <a16:creationId xmlns:a16="http://schemas.microsoft.com/office/drawing/2014/main" id="{E0AD2A4E-EE31-E136-0DAF-9BCF565BCE79}"/>
                </a:ext>
              </a:extLst>
            </p:cNvPr>
            <p:cNvSpPr/>
            <p:nvPr/>
          </p:nvSpPr>
          <p:spPr>
            <a:xfrm>
              <a:off x="8402935" y="3318569"/>
              <a:ext cx="4017665" cy="948631"/>
            </a:xfrm>
            <a:prstGeom prst="roundRect">
              <a:avLst/>
            </a:prstGeom>
            <a:solidFill>
              <a:srgbClr val="48BAC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600">
                  <a:solidFill>
                    <a:schemeClr val="tx1"/>
                  </a:solidFill>
                  <a:latin typeface="Proxima Nova"/>
                </a:rPr>
                <a:t>Beneficiaries</a:t>
              </a:r>
            </a:p>
          </p:txBody>
        </p:sp>
        <p:pic>
          <p:nvPicPr>
            <p:cNvPr id="23" name="Graphic 22" descr="Sling outline">
              <a:extLst>
                <a:ext uri="{FF2B5EF4-FFF2-40B4-BE49-F238E27FC236}">
                  <a16:creationId xmlns:a16="http://schemas.microsoft.com/office/drawing/2014/main" id="{0425D340-830D-F479-1A90-4B009126E8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34400" y="3318569"/>
              <a:ext cx="914400" cy="914400"/>
            </a:xfrm>
            <a:prstGeom prst="rect">
              <a:avLst/>
            </a:prstGeom>
          </p:spPr>
        </p:pic>
      </p:grpSp>
      <p:grpSp>
        <p:nvGrpSpPr>
          <p:cNvPr id="32" name="Group 31">
            <a:extLst>
              <a:ext uri="{FF2B5EF4-FFF2-40B4-BE49-F238E27FC236}">
                <a16:creationId xmlns:a16="http://schemas.microsoft.com/office/drawing/2014/main" id="{5E2B54FD-1652-3DB8-BE5E-52EDDF414338}"/>
              </a:ext>
            </a:extLst>
          </p:cNvPr>
          <p:cNvGrpSpPr/>
          <p:nvPr/>
        </p:nvGrpSpPr>
        <p:grpSpPr>
          <a:xfrm>
            <a:off x="1502894" y="2400300"/>
            <a:ext cx="4017665" cy="948631"/>
            <a:chOff x="8915400" y="3162300"/>
            <a:chExt cx="4017665" cy="948631"/>
          </a:xfrm>
        </p:grpSpPr>
        <p:sp>
          <p:nvSpPr>
            <p:cNvPr id="26" name="Rectangle: Rounded Corners 25">
              <a:extLst>
                <a:ext uri="{FF2B5EF4-FFF2-40B4-BE49-F238E27FC236}">
                  <a16:creationId xmlns:a16="http://schemas.microsoft.com/office/drawing/2014/main" id="{A1793848-199A-7F81-E963-1AF2B6415939}"/>
                </a:ext>
              </a:extLst>
            </p:cNvPr>
            <p:cNvSpPr/>
            <p:nvPr/>
          </p:nvSpPr>
          <p:spPr>
            <a:xfrm>
              <a:off x="8915400" y="3162300"/>
              <a:ext cx="4017665" cy="948631"/>
            </a:xfrm>
            <a:prstGeom prst="roundRect">
              <a:avLst/>
            </a:prstGeom>
            <a:solidFill>
              <a:srgbClr val="48BAC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600">
                  <a:solidFill>
                    <a:schemeClr val="tx1"/>
                  </a:solidFill>
                  <a:latin typeface="Proxima Nova"/>
                </a:rPr>
                <a:t>Providers</a:t>
              </a:r>
              <a:endParaRPr lang="en-US">
                <a:solidFill>
                  <a:schemeClr val="tx1"/>
                </a:solidFill>
                <a:latin typeface="Proxima Nova"/>
                <a:ea typeface="Calibri"/>
                <a:cs typeface="Calibri"/>
              </a:endParaRPr>
            </a:p>
          </p:txBody>
        </p:sp>
        <p:pic>
          <p:nvPicPr>
            <p:cNvPr id="31" name="Graphic 30" descr="Clipboard outline">
              <a:extLst>
                <a:ext uri="{FF2B5EF4-FFF2-40B4-BE49-F238E27FC236}">
                  <a16:creationId xmlns:a16="http://schemas.microsoft.com/office/drawing/2014/main" id="{EB4CD57D-B1DF-C2B2-E19B-C579CFEC9D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67800" y="3184392"/>
              <a:ext cx="914400" cy="914400"/>
            </a:xfrm>
            <a:prstGeom prst="rect">
              <a:avLst/>
            </a:prstGeom>
          </p:spPr>
        </p:pic>
      </p:grpSp>
      <p:grpSp>
        <p:nvGrpSpPr>
          <p:cNvPr id="38" name="Group 37">
            <a:extLst>
              <a:ext uri="{FF2B5EF4-FFF2-40B4-BE49-F238E27FC236}">
                <a16:creationId xmlns:a16="http://schemas.microsoft.com/office/drawing/2014/main" id="{66B2B14F-1D6B-002F-0D41-431E83D46B29}"/>
              </a:ext>
            </a:extLst>
          </p:cNvPr>
          <p:cNvGrpSpPr/>
          <p:nvPr/>
        </p:nvGrpSpPr>
        <p:grpSpPr>
          <a:xfrm>
            <a:off x="4038600" y="4108704"/>
            <a:ext cx="5715000" cy="948631"/>
            <a:chOff x="10439400" y="4610569"/>
            <a:chExt cx="5715000" cy="948631"/>
          </a:xfrm>
        </p:grpSpPr>
        <p:sp>
          <p:nvSpPr>
            <p:cNvPr id="34" name="Rectangle: Rounded Corners 33">
              <a:extLst>
                <a:ext uri="{FF2B5EF4-FFF2-40B4-BE49-F238E27FC236}">
                  <a16:creationId xmlns:a16="http://schemas.microsoft.com/office/drawing/2014/main" id="{791B9BB0-0069-1327-9BAB-67D2A8CE32F3}"/>
                </a:ext>
              </a:extLst>
            </p:cNvPr>
            <p:cNvSpPr/>
            <p:nvPr/>
          </p:nvSpPr>
          <p:spPr>
            <a:xfrm>
              <a:off x="10439400" y="4610569"/>
              <a:ext cx="5715000" cy="948631"/>
            </a:xfrm>
            <a:prstGeom prst="roundRect">
              <a:avLst/>
            </a:prstGeom>
            <a:solidFill>
              <a:srgbClr val="48BAC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600">
                  <a:solidFill>
                    <a:schemeClr val="tx1"/>
                  </a:solidFill>
                  <a:latin typeface="Proxima Nova"/>
                </a:rPr>
                <a:t>Attending Physicians</a:t>
              </a:r>
            </a:p>
          </p:txBody>
        </p:sp>
        <p:pic>
          <p:nvPicPr>
            <p:cNvPr id="37" name="Graphic 36" descr="Stethoscope outline">
              <a:extLst>
                <a:ext uri="{FF2B5EF4-FFF2-40B4-BE49-F238E27FC236}">
                  <a16:creationId xmlns:a16="http://schemas.microsoft.com/office/drawing/2014/main" id="{05076E8F-9AFF-BCEC-D887-96BEE0B441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02267" y="4620787"/>
              <a:ext cx="914400" cy="914400"/>
            </a:xfrm>
            <a:prstGeom prst="rect">
              <a:avLst/>
            </a:prstGeom>
          </p:spPr>
        </p:pic>
      </p:grpSp>
      <p:grpSp>
        <p:nvGrpSpPr>
          <p:cNvPr id="46" name="Group 45">
            <a:extLst>
              <a:ext uri="{FF2B5EF4-FFF2-40B4-BE49-F238E27FC236}">
                <a16:creationId xmlns:a16="http://schemas.microsoft.com/office/drawing/2014/main" id="{830E3EFF-5AEC-E10A-ADE5-0BFB0DD5DD74}"/>
              </a:ext>
            </a:extLst>
          </p:cNvPr>
          <p:cNvGrpSpPr/>
          <p:nvPr/>
        </p:nvGrpSpPr>
        <p:grpSpPr>
          <a:xfrm>
            <a:off x="7467600" y="5905500"/>
            <a:ext cx="5867400" cy="948631"/>
            <a:chOff x="11836295" y="6411217"/>
            <a:chExt cx="5867400" cy="948631"/>
          </a:xfrm>
        </p:grpSpPr>
        <p:sp>
          <p:nvSpPr>
            <p:cNvPr id="40" name="Rectangle: Rounded Corners 39">
              <a:extLst>
                <a:ext uri="{FF2B5EF4-FFF2-40B4-BE49-F238E27FC236}">
                  <a16:creationId xmlns:a16="http://schemas.microsoft.com/office/drawing/2014/main" id="{2DF1620F-9C28-BF3F-930E-7876F93BC13C}"/>
                </a:ext>
              </a:extLst>
            </p:cNvPr>
            <p:cNvSpPr/>
            <p:nvPr/>
          </p:nvSpPr>
          <p:spPr>
            <a:xfrm>
              <a:off x="11836295" y="6411217"/>
              <a:ext cx="5867400" cy="948631"/>
            </a:xfrm>
            <a:prstGeom prst="roundRect">
              <a:avLst/>
            </a:prstGeom>
            <a:solidFill>
              <a:srgbClr val="48BAC3"/>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600">
                  <a:solidFill>
                    <a:schemeClr val="tx1"/>
                  </a:solidFill>
                  <a:latin typeface="Proxima Nova"/>
                </a:rPr>
                <a:t>Operating Physicians</a:t>
              </a:r>
            </a:p>
          </p:txBody>
        </p:sp>
        <p:pic>
          <p:nvPicPr>
            <p:cNvPr id="43" name="Graphic 42" descr="Needle outline">
              <a:extLst>
                <a:ext uri="{FF2B5EF4-FFF2-40B4-BE49-F238E27FC236}">
                  <a16:creationId xmlns:a16="http://schemas.microsoft.com/office/drawing/2014/main" id="{4305A41E-462C-08F9-8E95-4708BEE7E8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075361" y="6411217"/>
              <a:ext cx="914400" cy="914400"/>
            </a:xfrm>
            <a:prstGeom prst="rect">
              <a:avLst/>
            </a:prstGeom>
          </p:spPr>
        </p:pic>
      </p:grpSp>
      <p:sp>
        <p:nvSpPr>
          <p:cNvPr id="15" name="TextBox 10">
            <a:extLst>
              <a:ext uri="{FF2B5EF4-FFF2-40B4-BE49-F238E27FC236}">
                <a16:creationId xmlns:a16="http://schemas.microsoft.com/office/drawing/2014/main" id="{87B90C52-381B-FE30-EBE6-1A5F95F6B097}"/>
              </a:ext>
            </a:extLst>
          </p:cNvPr>
          <p:cNvSpPr txBox="1"/>
          <p:nvPr/>
        </p:nvSpPr>
        <p:spPr>
          <a:xfrm>
            <a:off x="6124495" y="1321574"/>
            <a:ext cx="10037468" cy="94256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6640"/>
              </a:lnSpc>
            </a:pPr>
            <a:r>
              <a:rPr lang="en-US" sz="8000">
                <a:solidFill>
                  <a:schemeClr val="bg1"/>
                </a:solidFill>
                <a:latin typeface="Bebas Neue"/>
              </a:rPr>
              <a:t>Who is potentially involved?</a:t>
            </a:r>
          </a:p>
        </p:txBody>
      </p:sp>
    </p:spTree>
    <p:extLst>
      <p:ext uri="{BB962C8B-B14F-4D97-AF65-F5344CB8AC3E}">
        <p14:creationId xmlns:p14="http://schemas.microsoft.com/office/powerpoint/2010/main" val="427265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6A4E8-6E15-E904-7955-35E027311577}"/>
            </a:ext>
          </a:extLst>
        </p:cNvPr>
        <p:cNvGrpSpPr/>
        <p:nvPr/>
      </p:nvGrpSpPr>
      <p:grpSpPr>
        <a:xfrm>
          <a:off x="0" y="0"/>
          <a:ext cx="0" cy="0"/>
          <a:chOff x="0" y="0"/>
          <a:chExt cx="0" cy="0"/>
        </a:xfrm>
      </p:grpSpPr>
      <p:sp>
        <p:nvSpPr>
          <p:cNvPr id="84" name="Google Shape;785;p44">
            <a:extLst>
              <a:ext uri="{FF2B5EF4-FFF2-40B4-BE49-F238E27FC236}">
                <a16:creationId xmlns:a16="http://schemas.microsoft.com/office/drawing/2014/main" id="{BFD52EDE-5C39-41F4-3986-4BE2FB78E25C}"/>
              </a:ext>
            </a:extLst>
          </p:cNvPr>
          <p:cNvSpPr txBox="1">
            <a:spLocks/>
          </p:cNvSpPr>
          <p:nvPr/>
        </p:nvSpPr>
        <p:spPr>
          <a:xfrm>
            <a:off x="0" y="186178"/>
            <a:ext cx="14097000" cy="1567839"/>
          </a:xfrm>
          <a:prstGeom prst="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 sz="3600" b="1">
              <a:solidFill>
                <a:schemeClr val="bg1"/>
              </a:solidFill>
              <a:latin typeface="Proxima Nova" panose="020B0604020202020204" charset="0"/>
            </a:endParaRPr>
          </a:p>
        </p:txBody>
      </p:sp>
      <p:grpSp>
        <p:nvGrpSpPr>
          <p:cNvPr id="2" name="Group 2">
            <a:extLst>
              <a:ext uri="{FF2B5EF4-FFF2-40B4-BE49-F238E27FC236}">
                <a16:creationId xmlns:a16="http://schemas.microsoft.com/office/drawing/2014/main" id="{2F1B5AC8-BAF8-5A33-9004-52007500F6E9}"/>
              </a:ext>
            </a:extLst>
          </p:cNvPr>
          <p:cNvGrpSpPr/>
          <p:nvPr/>
        </p:nvGrpSpPr>
        <p:grpSpPr>
          <a:xfrm>
            <a:off x="1" y="3543301"/>
            <a:ext cx="18288000" cy="6757926"/>
            <a:chOff x="0" y="0"/>
            <a:chExt cx="4877324" cy="1557312"/>
          </a:xfrm>
        </p:grpSpPr>
        <p:sp>
          <p:nvSpPr>
            <p:cNvPr id="3" name="Freeform 3">
              <a:extLst>
                <a:ext uri="{FF2B5EF4-FFF2-40B4-BE49-F238E27FC236}">
                  <a16:creationId xmlns:a16="http://schemas.microsoft.com/office/drawing/2014/main" id="{5E462D4C-765F-27D8-B10D-C87AD1391936}"/>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solidFill>
              <a:srgbClr val="48BAC3"/>
            </a:solidFill>
          </p:spPr>
          <p:txBody>
            <a:bodyPr/>
            <a:lstStyle/>
            <a:p>
              <a:endParaRPr lang="en-US"/>
            </a:p>
          </p:txBody>
        </p:sp>
        <p:sp>
          <p:nvSpPr>
            <p:cNvPr id="4" name="TextBox 4">
              <a:extLst>
                <a:ext uri="{FF2B5EF4-FFF2-40B4-BE49-F238E27FC236}">
                  <a16:creationId xmlns:a16="http://schemas.microsoft.com/office/drawing/2014/main" id="{CA4A272F-CA80-1711-9268-4EFFF4B0F394}"/>
                </a:ext>
              </a:extLst>
            </p:cNvPr>
            <p:cNvSpPr txBox="1"/>
            <p:nvPr/>
          </p:nvSpPr>
          <p:spPr>
            <a:xfrm>
              <a:off x="0" y="-38100"/>
              <a:ext cx="4877324" cy="1595412"/>
            </a:xfrm>
            <a:prstGeom prst="rect">
              <a:avLst/>
            </a:prstGeom>
          </p:spPr>
          <p:txBody>
            <a:bodyPr lIns="50800" tIns="50800" rIns="50800" bIns="50800" rtlCol="0" anchor="ctr"/>
            <a:lstStyle/>
            <a:p>
              <a:pPr algn="ctr">
                <a:lnSpc>
                  <a:spcPts val="2659"/>
                </a:lnSpc>
              </a:pPr>
              <a:endParaRPr/>
            </a:p>
          </p:txBody>
        </p:sp>
      </p:grpSp>
      <p:sp>
        <p:nvSpPr>
          <p:cNvPr id="11" name="TextBox 11">
            <a:extLst>
              <a:ext uri="{FF2B5EF4-FFF2-40B4-BE49-F238E27FC236}">
                <a16:creationId xmlns:a16="http://schemas.microsoft.com/office/drawing/2014/main" id="{9DD377C0-656E-88E3-E91B-AC1A2BDCC5F4}"/>
              </a:ext>
            </a:extLst>
          </p:cNvPr>
          <p:cNvSpPr txBox="1"/>
          <p:nvPr/>
        </p:nvSpPr>
        <p:spPr>
          <a:xfrm>
            <a:off x="304800" y="1971118"/>
            <a:ext cx="16764000" cy="752835"/>
          </a:xfrm>
          <a:prstGeom prst="rect">
            <a:avLst/>
          </a:prstGeom>
        </p:spPr>
        <p:txBody>
          <a:bodyPr wrap="square" lIns="0" tIns="0" rIns="0" bIns="0" rtlCol="0" anchor="t">
            <a:spAutoFit/>
          </a:bodyPr>
          <a:lstStyle/>
          <a:p>
            <a:pPr>
              <a:lnSpc>
                <a:spcPts val="6369"/>
              </a:lnSpc>
            </a:pPr>
            <a:r>
              <a:rPr lang="en-US" sz="4800" spc="-384">
                <a:solidFill>
                  <a:schemeClr val="tx1">
                    <a:lumMod val="85000"/>
                    <a:lumOff val="15000"/>
                  </a:schemeClr>
                </a:solidFill>
                <a:latin typeface="Proxima Nova"/>
              </a:rPr>
              <a:t>Inpatient claims, Outpatient claims and Beneficiary details of each provider</a:t>
            </a:r>
          </a:p>
        </p:txBody>
      </p:sp>
      <p:sp>
        <p:nvSpPr>
          <p:cNvPr id="16" name="TextBox 10">
            <a:extLst>
              <a:ext uri="{FF2B5EF4-FFF2-40B4-BE49-F238E27FC236}">
                <a16:creationId xmlns:a16="http://schemas.microsoft.com/office/drawing/2014/main" id="{C7530950-786A-0B66-BBBB-62004AA6D995}"/>
              </a:ext>
            </a:extLst>
          </p:cNvPr>
          <p:cNvSpPr txBox="1"/>
          <p:nvPr/>
        </p:nvSpPr>
        <p:spPr>
          <a:xfrm>
            <a:off x="304800" y="702656"/>
            <a:ext cx="10037468" cy="942566"/>
          </a:xfrm>
          <a:prstGeom prst="rect">
            <a:avLst/>
          </a:prstGeom>
        </p:spPr>
        <p:txBody>
          <a:bodyPr wrap="square" lIns="0" tIns="0" rIns="0" bIns="0" rtlCol="0" anchor="t">
            <a:spAutoFit/>
          </a:bodyPr>
          <a:lstStyle/>
          <a:p>
            <a:pPr>
              <a:lnSpc>
                <a:spcPts val="6640"/>
              </a:lnSpc>
            </a:pPr>
            <a:r>
              <a:rPr lang="en-US" sz="8000">
                <a:solidFill>
                  <a:schemeClr val="bg1"/>
                </a:solidFill>
                <a:latin typeface="Bebas Neue"/>
              </a:rPr>
              <a:t>What data are we using?</a:t>
            </a:r>
          </a:p>
        </p:txBody>
      </p:sp>
      <p:grpSp>
        <p:nvGrpSpPr>
          <p:cNvPr id="80" name="Group 79">
            <a:extLst>
              <a:ext uri="{FF2B5EF4-FFF2-40B4-BE49-F238E27FC236}">
                <a16:creationId xmlns:a16="http://schemas.microsoft.com/office/drawing/2014/main" id="{125895B7-CAE1-CDE5-8893-4DC90B0F1E52}"/>
              </a:ext>
            </a:extLst>
          </p:cNvPr>
          <p:cNvGrpSpPr/>
          <p:nvPr/>
        </p:nvGrpSpPr>
        <p:grpSpPr>
          <a:xfrm>
            <a:off x="304800" y="3133909"/>
            <a:ext cx="6168169" cy="5819591"/>
            <a:chOff x="304800" y="3743509"/>
            <a:chExt cx="6168169" cy="5819591"/>
          </a:xfrm>
        </p:grpSpPr>
        <p:sp>
          <p:nvSpPr>
            <p:cNvPr id="22" name="Google Shape;785;p44">
              <a:extLst>
                <a:ext uri="{FF2B5EF4-FFF2-40B4-BE49-F238E27FC236}">
                  <a16:creationId xmlns:a16="http://schemas.microsoft.com/office/drawing/2014/main" id="{D4A65FB7-0F40-AA81-4D6B-AB17DD565211}"/>
                </a:ext>
              </a:extLst>
            </p:cNvPr>
            <p:cNvSpPr txBox="1">
              <a:spLocks/>
            </p:cNvSpPr>
            <p:nvPr/>
          </p:nvSpPr>
          <p:spPr>
            <a:xfrm>
              <a:off x="1415564" y="3743509"/>
              <a:ext cx="3946640" cy="799499"/>
            </a:xfrm>
            <a:prstGeom prst="round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 sz="3600" b="1">
                  <a:solidFill>
                    <a:schemeClr val="bg1"/>
                  </a:solidFill>
                  <a:latin typeface="Proxima Nova" panose="020B0604020202020204" charset="0"/>
                </a:rPr>
                <a:t>Beneficiary</a:t>
              </a:r>
            </a:p>
          </p:txBody>
        </p:sp>
        <p:sp>
          <p:nvSpPr>
            <p:cNvPr id="23" name="Google Shape;787;p44">
              <a:extLst>
                <a:ext uri="{FF2B5EF4-FFF2-40B4-BE49-F238E27FC236}">
                  <a16:creationId xmlns:a16="http://schemas.microsoft.com/office/drawing/2014/main" id="{C8125BD8-4C8F-5CC7-13CB-94EE1A10D1E5}"/>
                </a:ext>
              </a:extLst>
            </p:cNvPr>
            <p:cNvSpPr txBox="1">
              <a:spLocks/>
            </p:cNvSpPr>
            <p:nvPr/>
          </p:nvSpPr>
          <p:spPr>
            <a:xfrm>
              <a:off x="304800" y="7805456"/>
              <a:ext cx="6168169" cy="727527"/>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a:buNone/>
              </a:pPr>
              <a:r>
                <a:rPr lang="en" sz="3200" b="1">
                  <a:latin typeface="Proxima Nova" panose="020B0604020202020204" charset="0"/>
                </a:rPr>
                <a:t>.</a:t>
              </a:r>
              <a:r>
                <a:rPr lang="en" sz="2400">
                  <a:latin typeface="Proxima Nova" panose="020B0604020202020204" charset="0"/>
                </a:rPr>
                <a:t> ID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DOB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DOD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Gender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Race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endParaRPr lang="en-US" sz="2400">
                <a:latin typeface="Proxima Nova" panose="020B0604020202020204" charset="0"/>
              </a:endParaRPr>
            </a:p>
          </p:txBody>
        </p:sp>
        <p:sp>
          <p:nvSpPr>
            <p:cNvPr id="28" name="Google Shape;785;p44">
              <a:extLst>
                <a:ext uri="{FF2B5EF4-FFF2-40B4-BE49-F238E27FC236}">
                  <a16:creationId xmlns:a16="http://schemas.microsoft.com/office/drawing/2014/main" id="{F9D9851B-6082-9CC6-84F3-0712DF745910}"/>
                </a:ext>
              </a:extLst>
            </p:cNvPr>
            <p:cNvSpPr txBox="1">
              <a:spLocks/>
            </p:cNvSpPr>
            <p:nvPr/>
          </p:nvSpPr>
          <p:spPr>
            <a:xfrm>
              <a:off x="961840" y="4543007"/>
              <a:ext cx="4854089" cy="1494206"/>
            </a:xfrm>
            <a:prstGeom prst="roundRect">
              <a:avLst/>
            </a:prstGeom>
            <a:noFill/>
            <a:ln>
              <a:solidFill>
                <a:schemeClr val="tx1">
                  <a:lumMod val="85000"/>
                  <a:lumOff val="15000"/>
                </a:schemeClr>
              </a:solidFill>
            </a:ln>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 sz="2400" b="1">
                <a:solidFill>
                  <a:schemeClr val="tx1">
                    <a:lumMod val="85000"/>
                    <a:lumOff val="15000"/>
                  </a:schemeClr>
                </a:solidFill>
                <a:latin typeface="Proxima Nova" panose="020B0604020202020204" charset="0"/>
              </a:endParaRPr>
            </a:p>
            <a:p>
              <a:pPr marL="0" indent="0" algn="ctr">
                <a:spcBef>
                  <a:spcPts val="0"/>
                </a:spcBef>
                <a:buFont typeface="Arial" pitchFamily="34" charset="0"/>
                <a:buNone/>
              </a:pPr>
              <a:r>
                <a:rPr lang="en" sz="2400" b="1">
                  <a:solidFill>
                    <a:schemeClr val="tx1">
                      <a:lumMod val="85000"/>
                      <a:lumOff val="15000"/>
                    </a:schemeClr>
                  </a:solidFill>
                  <a:latin typeface="Proxima Nova" panose="020B0604020202020204" charset="0"/>
                </a:rPr>
                <a:t>Beneficiary KYC details</a:t>
              </a:r>
            </a:p>
          </p:txBody>
        </p:sp>
        <p:sp>
          <p:nvSpPr>
            <p:cNvPr id="29" name="TextBox 12">
              <a:extLst>
                <a:ext uri="{FF2B5EF4-FFF2-40B4-BE49-F238E27FC236}">
                  <a16:creationId xmlns:a16="http://schemas.microsoft.com/office/drawing/2014/main" id="{1416A39B-0847-00CC-945A-985E69DB7144}"/>
                </a:ext>
              </a:extLst>
            </p:cNvPr>
            <p:cNvSpPr txBox="1"/>
            <p:nvPr/>
          </p:nvSpPr>
          <p:spPr>
            <a:xfrm>
              <a:off x="1499190" y="6443683"/>
              <a:ext cx="3779388" cy="870175"/>
            </a:xfrm>
            <a:prstGeom prst="rect">
              <a:avLst/>
            </a:prstGeom>
          </p:spPr>
          <p:txBody>
            <a:bodyPr wrap="square" lIns="0" tIns="0" rIns="0" bIns="0" rtlCol="0" anchor="t">
              <a:spAutoFit/>
            </a:bodyPr>
            <a:lstStyle/>
            <a:p>
              <a:pPr algn="ctr">
                <a:lnSpc>
                  <a:spcPts val="6116"/>
                </a:lnSpc>
              </a:pPr>
              <a:r>
                <a:rPr lang="en-US" sz="7369">
                  <a:solidFill>
                    <a:srgbClr val="F7FDFE"/>
                  </a:solidFill>
                  <a:latin typeface="Bebas Neue"/>
                </a:rPr>
                <a:t>138,556 </a:t>
              </a:r>
              <a:r>
                <a:rPr lang="en-US" sz="2000">
                  <a:solidFill>
                    <a:srgbClr val="F7FDFE"/>
                  </a:solidFill>
                  <a:latin typeface="Bebas Neue"/>
                </a:rPr>
                <a:t>records</a:t>
              </a:r>
            </a:p>
          </p:txBody>
        </p:sp>
        <p:sp>
          <p:nvSpPr>
            <p:cNvPr id="31" name="TextBox 30">
              <a:extLst>
                <a:ext uri="{FF2B5EF4-FFF2-40B4-BE49-F238E27FC236}">
                  <a16:creationId xmlns:a16="http://schemas.microsoft.com/office/drawing/2014/main" id="{8D5B8C04-B902-ABDF-5C33-9E1951839A0F}"/>
                </a:ext>
              </a:extLst>
            </p:cNvPr>
            <p:cNvSpPr txBox="1"/>
            <p:nvPr/>
          </p:nvSpPr>
          <p:spPr>
            <a:xfrm>
              <a:off x="1116023" y="7369704"/>
              <a:ext cx="4545723" cy="584775"/>
            </a:xfrm>
            <a:prstGeom prst="rect">
              <a:avLst/>
            </a:prstGeom>
            <a:noFill/>
          </p:spPr>
          <p:txBody>
            <a:bodyPr wrap="square">
              <a:spAutoFit/>
            </a:bodyPr>
            <a:lstStyle/>
            <a:p>
              <a:pPr marL="0" indent="0" algn="ctr">
                <a:buNone/>
              </a:pPr>
              <a:r>
                <a:rPr lang="en" sz="3200" b="1">
                  <a:solidFill>
                    <a:schemeClr val="bg1"/>
                  </a:solidFill>
                  <a:latin typeface="Proxima Nova" panose="020B0604020202020204" charset="0"/>
                </a:rPr>
                <a:t>Patient Demographics</a:t>
              </a:r>
            </a:p>
          </p:txBody>
        </p:sp>
        <p:sp>
          <p:nvSpPr>
            <p:cNvPr id="33" name="TextBox 32">
              <a:extLst>
                <a:ext uri="{FF2B5EF4-FFF2-40B4-BE49-F238E27FC236}">
                  <a16:creationId xmlns:a16="http://schemas.microsoft.com/office/drawing/2014/main" id="{019F47BC-E61E-77D9-1C90-1662CC622B81}"/>
                </a:ext>
              </a:extLst>
            </p:cNvPr>
            <p:cNvSpPr txBox="1"/>
            <p:nvPr/>
          </p:nvSpPr>
          <p:spPr>
            <a:xfrm>
              <a:off x="1275967" y="8761896"/>
              <a:ext cx="4225834" cy="584775"/>
            </a:xfrm>
            <a:prstGeom prst="rect">
              <a:avLst/>
            </a:prstGeom>
            <a:noFill/>
          </p:spPr>
          <p:txBody>
            <a:bodyPr wrap="square">
              <a:spAutoFit/>
            </a:bodyPr>
            <a:lstStyle/>
            <a:p>
              <a:pPr marL="0" indent="0" algn="ctr">
                <a:buNone/>
              </a:pPr>
              <a:r>
                <a:rPr lang="en" sz="3200" b="1">
                  <a:solidFill>
                    <a:schemeClr val="bg1"/>
                  </a:solidFill>
                  <a:latin typeface="Proxima Nova" panose="020B0604020202020204" charset="0"/>
                </a:rPr>
                <a:t>Chronic Conditions</a:t>
              </a:r>
            </a:p>
          </p:txBody>
        </p:sp>
        <p:cxnSp>
          <p:nvCxnSpPr>
            <p:cNvPr id="35" name="Straight Connector 34">
              <a:extLst>
                <a:ext uri="{FF2B5EF4-FFF2-40B4-BE49-F238E27FC236}">
                  <a16:creationId xmlns:a16="http://schemas.microsoft.com/office/drawing/2014/main" id="{5A391707-068C-808B-ABEB-9D9A6B2B3C61}"/>
                </a:ext>
              </a:extLst>
            </p:cNvPr>
            <p:cNvCxnSpPr>
              <a:cxnSpLocks/>
            </p:cNvCxnSpPr>
            <p:nvPr/>
          </p:nvCxnSpPr>
          <p:spPr>
            <a:xfrm>
              <a:off x="721884" y="8648700"/>
              <a:ext cx="533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C4F816E-FBF0-F1BE-B0FE-B6FAC6E25CCD}"/>
                </a:ext>
              </a:extLst>
            </p:cNvPr>
            <p:cNvCxnSpPr>
              <a:cxnSpLocks/>
            </p:cNvCxnSpPr>
            <p:nvPr/>
          </p:nvCxnSpPr>
          <p:spPr>
            <a:xfrm>
              <a:off x="721884" y="7273581"/>
              <a:ext cx="533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32BE425-CE96-AF7A-3C6D-7FABCC6DB936}"/>
                </a:ext>
              </a:extLst>
            </p:cNvPr>
            <p:cNvCxnSpPr>
              <a:cxnSpLocks/>
            </p:cNvCxnSpPr>
            <p:nvPr/>
          </p:nvCxnSpPr>
          <p:spPr>
            <a:xfrm>
              <a:off x="721884" y="9563100"/>
              <a:ext cx="533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497D7004-103B-4988-D3A6-16E2EC864BA2}"/>
              </a:ext>
            </a:extLst>
          </p:cNvPr>
          <p:cNvGrpSpPr/>
          <p:nvPr/>
        </p:nvGrpSpPr>
        <p:grpSpPr>
          <a:xfrm>
            <a:off x="5768604" y="3133909"/>
            <a:ext cx="6168169" cy="5819591"/>
            <a:chOff x="5768604" y="3743509"/>
            <a:chExt cx="6168169" cy="5819591"/>
          </a:xfrm>
        </p:grpSpPr>
        <p:sp>
          <p:nvSpPr>
            <p:cNvPr id="51" name="Google Shape;785;p44">
              <a:extLst>
                <a:ext uri="{FF2B5EF4-FFF2-40B4-BE49-F238E27FC236}">
                  <a16:creationId xmlns:a16="http://schemas.microsoft.com/office/drawing/2014/main" id="{29E5592E-CAD0-DB3D-CF21-AD85FFD3F8C6}"/>
                </a:ext>
              </a:extLst>
            </p:cNvPr>
            <p:cNvSpPr txBox="1">
              <a:spLocks/>
            </p:cNvSpPr>
            <p:nvPr/>
          </p:nvSpPr>
          <p:spPr>
            <a:xfrm>
              <a:off x="7206764" y="3743509"/>
              <a:ext cx="3946640" cy="799499"/>
            </a:xfrm>
            <a:prstGeom prst="round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 sz="3600" b="1">
                  <a:solidFill>
                    <a:schemeClr val="bg1"/>
                  </a:solidFill>
                  <a:latin typeface="Proxima Nova" panose="020B0604020202020204" charset="0"/>
                </a:rPr>
                <a:t>Inpatient</a:t>
              </a:r>
            </a:p>
          </p:txBody>
        </p:sp>
        <p:sp>
          <p:nvSpPr>
            <p:cNvPr id="52" name="Google Shape;787;p44">
              <a:extLst>
                <a:ext uri="{FF2B5EF4-FFF2-40B4-BE49-F238E27FC236}">
                  <a16:creationId xmlns:a16="http://schemas.microsoft.com/office/drawing/2014/main" id="{31FE8162-811A-CD03-1E9D-04B67226ACFC}"/>
                </a:ext>
              </a:extLst>
            </p:cNvPr>
            <p:cNvSpPr txBox="1">
              <a:spLocks/>
            </p:cNvSpPr>
            <p:nvPr/>
          </p:nvSpPr>
          <p:spPr>
            <a:xfrm>
              <a:off x="5768604" y="7390310"/>
              <a:ext cx="6168169" cy="171736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a:buNone/>
              </a:pPr>
              <a:r>
                <a:rPr lang="en" sz="3200" b="1">
                  <a:latin typeface="Proxima Nova" panose="020B0604020202020204" charset="0"/>
                </a:rPr>
                <a:t>.</a:t>
              </a:r>
              <a:r>
                <a:rPr lang="en" sz="2400">
                  <a:latin typeface="Proxima Nova" panose="020B0604020202020204" charset="0"/>
                </a:rPr>
                <a:t> Claim ID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Provider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Operating Physician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Attending Physician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Diagnosis Code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 </a:t>
              </a:r>
              <a:r>
                <a:rPr lang="en" sz="2400">
                  <a:latin typeface="Proxima Nova" panose="020B0604020202020204" charset="0"/>
                </a:rPr>
                <a:t>Procedure Code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endParaRPr lang="en-US" sz="2400">
                <a:latin typeface="Proxima Nova" panose="020B0604020202020204" charset="0"/>
              </a:endParaRPr>
            </a:p>
          </p:txBody>
        </p:sp>
        <p:sp>
          <p:nvSpPr>
            <p:cNvPr id="53" name="Google Shape;785;p44">
              <a:extLst>
                <a:ext uri="{FF2B5EF4-FFF2-40B4-BE49-F238E27FC236}">
                  <a16:creationId xmlns:a16="http://schemas.microsoft.com/office/drawing/2014/main" id="{D3C0E515-2612-0B6E-8CDC-FB77C5026175}"/>
                </a:ext>
              </a:extLst>
            </p:cNvPr>
            <p:cNvSpPr txBox="1">
              <a:spLocks/>
            </p:cNvSpPr>
            <p:nvPr/>
          </p:nvSpPr>
          <p:spPr>
            <a:xfrm>
              <a:off x="6753040" y="4543007"/>
              <a:ext cx="4854089" cy="1494205"/>
            </a:xfrm>
            <a:prstGeom prst="roundRect">
              <a:avLst/>
            </a:prstGeom>
            <a:noFill/>
            <a:ln>
              <a:solidFill>
                <a:schemeClr val="tx1">
                  <a:lumMod val="85000"/>
                  <a:lumOff val="15000"/>
                </a:schemeClr>
              </a:solidFill>
            </a:ln>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US" sz="2400" b="1">
                  <a:solidFill>
                    <a:schemeClr val="tx1">
                      <a:lumMod val="85000"/>
                      <a:lumOff val="15000"/>
                    </a:schemeClr>
                  </a:solidFill>
                  <a:latin typeface="Proxima Nova" panose="020B0604020202020204" charset="0"/>
                </a:rPr>
                <a:t>Claims filed for those patients who are admitted in the hospitals</a:t>
              </a:r>
            </a:p>
          </p:txBody>
        </p:sp>
        <p:sp>
          <p:nvSpPr>
            <p:cNvPr id="54" name="TextBox 12">
              <a:extLst>
                <a:ext uri="{FF2B5EF4-FFF2-40B4-BE49-F238E27FC236}">
                  <a16:creationId xmlns:a16="http://schemas.microsoft.com/office/drawing/2014/main" id="{8F7CB0DF-03D9-80DA-21DF-7D169670956F}"/>
                </a:ext>
              </a:extLst>
            </p:cNvPr>
            <p:cNvSpPr txBox="1"/>
            <p:nvPr/>
          </p:nvSpPr>
          <p:spPr>
            <a:xfrm>
              <a:off x="7290390" y="6443683"/>
              <a:ext cx="3779388" cy="870175"/>
            </a:xfrm>
            <a:prstGeom prst="rect">
              <a:avLst/>
            </a:prstGeom>
          </p:spPr>
          <p:txBody>
            <a:bodyPr wrap="square" lIns="0" tIns="0" rIns="0" bIns="0" rtlCol="0" anchor="t">
              <a:spAutoFit/>
            </a:bodyPr>
            <a:lstStyle/>
            <a:p>
              <a:pPr algn="ctr">
                <a:lnSpc>
                  <a:spcPts val="6116"/>
                </a:lnSpc>
              </a:pPr>
              <a:r>
                <a:rPr lang="en-US" sz="7369">
                  <a:solidFill>
                    <a:srgbClr val="F7FDFE"/>
                  </a:solidFill>
                  <a:latin typeface="Bebas Neue"/>
                </a:rPr>
                <a:t>9,551 </a:t>
              </a:r>
              <a:r>
                <a:rPr lang="en-US" sz="2000">
                  <a:solidFill>
                    <a:srgbClr val="F7FDFE"/>
                  </a:solidFill>
                  <a:latin typeface="Bebas Neue"/>
                </a:rPr>
                <a:t>records</a:t>
              </a:r>
            </a:p>
          </p:txBody>
        </p:sp>
        <p:cxnSp>
          <p:nvCxnSpPr>
            <p:cNvPr id="58" name="Straight Connector 57">
              <a:extLst>
                <a:ext uri="{FF2B5EF4-FFF2-40B4-BE49-F238E27FC236}">
                  <a16:creationId xmlns:a16="http://schemas.microsoft.com/office/drawing/2014/main" id="{9E7F5EBB-A376-8E9D-1EF2-1B4889CDA825}"/>
                </a:ext>
              </a:extLst>
            </p:cNvPr>
            <p:cNvCxnSpPr>
              <a:cxnSpLocks/>
            </p:cNvCxnSpPr>
            <p:nvPr/>
          </p:nvCxnSpPr>
          <p:spPr>
            <a:xfrm>
              <a:off x="6513084" y="7273581"/>
              <a:ext cx="533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4281D57-7358-C824-BDBB-078CFD996DFA}"/>
                </a:ext>
              </a:extLst>
            </p:cNvPr>
            <p:cNvCxnSpPr>
              <a:cxnSpLocks/>
            </p:cNvCxnSpPr>
            <p:nvPr/>
          </p:nvCxnSpPr>
          <p:spPr>
            <a:xfrm>
              <a:off x="6513084" y="9563100"/>
              <a:ext cx="533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2B8FC720-7971-3E2C-E94C-BD4799EEC816}"/>
              </a:ext>
            </a:extLst>
          </p:cNvPr>
          <p:cNvGrpSpPr/>
          <p:nvPr/>
        </p:nvGrpSpPr>
        <p:grpSpPr>
          <a:xfrm>
            <a:off x="11815031" y="3133909"/>
            <a:ext cx="6168169" cy="5819591"/>
            <a:chOff x="11815031" y="3743509"/>
            <a:chExt cx="6168169" cy="5819591"/>
          </a:xfrm>
        </p:grpSpPr>
        <p:sp>
          <p:nvSpPr>
            <p:cNvPr id="71" name="Google Shape;785;p44">
              <a:extLst>
                <a:ext uri="{FF2B5EF4-FFF2-40B4-BE49-F238E27FC236}">
                  <a16:creationId xmlns:a16="http://schemas.microsoft.com/office/drawing/2014/main" id="{A9003FAA-4ECE-E8A3-2E3B-2D13261CDC6F}"/>
                </a:ext>
              </a:extLst>
            </p:cNvPr>
            <p:cNvSpPr txBox="1">
              <a:spLocks/>
            </p:cNvSpPr>
            <p:nvPr/>
          </p:nvSpPr>
          <p:spPr>
            <a:xfrm>
              <a:off x="12925795" y="3743509"/>
              <a:ext cx="3946640" cy="799499"/>
            </a:xfrm>
            <a:prstGeom prst="round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 sz="3600" b="1">
                  <a:solidFill>
                    <a:schemeClr val="bg1"/>
                  </a:solidFill>
                  <a:latin typeface="Proxima Nova" panose="020B0604020202020204" charset="0"/>
                </a:rPr>
                <a:t>Outpatient</a:t>
              </a:r>
            </a:p>
          </p:txBody>
        </p:sp>
        <p:sp>
          <p:nvSpPr>
            <p:cNvPr id="73" name="Google Shape;785;p44">
              <a:extLst>
                <a:ext uri="{FF2B5EF4-FFF2-40B4-BE49-F238E27FC236}">
                  <a16:creationId xmlns:a16="http://schemas.microsoft.com/office/drawing/2014/main" id="{AD69B2DB-45E1-F7AA-BEE8-3D6C85865E06}"/>
                </a:ext>
              </a:extLst>
            </p:cNvPr>
            <p:cNvSpPr txBox="1">
              <a:spLocks/>
            </p:cNvSpPr>
            <p:nvPr/>
          </p:nvSpPr>
          <p:spPr>
            <a:xfrm>
              <a:off x="12472071" y="4543007"/>
              <a:ext cx="4854089" cy="1494202"/>
            </a:xfrm>
            <a:prstGeom prst="roundRect">
              <a:avLst/>
            </a:prstGeom>
            <a:noFill/>
            <a:ln>
              <a:solidFill>
                <a:schemeClr val="tx1">
                  <a:lumMod val="85000"/>
                  <a:lumOff val="15000"/>
                </a:schemeClr>
              </a:solidFill>
            </a:ln>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r>
                <a:rPr lang="en-US" sz="2400" b="1">
                  <a:solidFill>
                    <a:schemeClr val="tx1">
                      <a:lumMod val="85000"/>
                      <a:lumOff val="15000"/>
                    </a:schemeClr>
                  </a:solidFill>
                  <a:latin typeface="Proxima Nova" panose="020B0604020202020204" charset="0"/>
                </a:rPr>
                <a:t>Claims filed for those patients who visit hospitals and not admitted in it.</a:t>
              </a:r>
            </a:p>
          </p:txBody>
        </p:sp>
        <p:sp>
          <p:nvSpPr>
            <p:cNvPr id="74" name="TextBox 12">
              <a:extLst>
                <a:ext uri="{FF2B5EF4-FFF2-40B4-BE49-F238E27FC236}">
                  <a16:creationId xmlns:a16="http://schemas.microsoft.com/office/drawing/2014/main" id="{B3EA228C-FC35-77EE-AC29-99ACC5D63EC6}"/>
                </a:ext>
              </a:extLst>
            </p:cNvPr>
            <p:cNvSpPr txBox="1"/>
            <p:nvPr/>
          </p:nvSpPr>
          <p:spPr>
            <a:xfrm>
              <a:off x="13009421" y="6443683"/>
              <a:ext cx="3779388" cy="870175"/>
            </a:xfrm>
            <a:prstGeom prst="rect">
              <a:avLst/>
            </a:prstGeom>
          </p:spPr>
          <p:txBody>
            <a:bodyPr wrap="square" lIns="0" tIns="0" rIns="0" bIns="0" rtlCol="0" anchor="t">
              <a:spAutoFit/>
            </a:bodyPr>
            <a:lstStyle/>
            <a:p>
              <a:pPr algn="ctr">
                <a:lnSpc>
                  <a:spcPts val="6116"/>
                </a:lnSpc>
              </a:pPr>
              <a:r>
                <a:rPr lang="en-US" sz="7369">
                  <a:solidFill>
                    <a:srgbClr val="F7FDFE"/>
                  </a:solidFill>
                  <a:latin typeface="Bebas Neue"/>
                </a:rPr>
                <a:t>125,842 </a:t>
              </a:r>
              <a:r>
                <a:rPr lang="en-US" sz="2000">
                  <a:solidFill>
                    <a:srgbClr val="F7FDFE"/>
                  </a:solidFill>
                  <a:latin typeface="Bebas Neue"/>
                </a:rPr>
                <a:t>records</a:t>
              </a:r>
            </a:p>
          </p:txBody>
        </p:sp>
        <p:cxnSp>
          <p:nvCxnSpPr>
            <p:cNvPr id="78" name="Straight Connector 77">
              <a:extLst>
                <a:ext uri="{FF2B5EF4-FFF2-40B4-BE49-F238E27FC236}">
                  <a16:creationId xmlns:a16="http://schemas.microsoft.com/office/drawing/2014/main" id="{B2C91B46-D690-4CCF-A931-A010769211C3}"/>
                </a:ext>
              </a:extLst>
            </p:cNvPr>
            <p:cNvCxnSpPr>
              <a:cxnSpLocks/>
            </p:cNvCxnSpPr>
            <p:nvPr/>
          </p:nvCxnSpPr>
          <p:spPr>
            <a:xfrm>
              <a:off x="12232115" y="7273581"/>
              <a:ext cx="533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FE104E9-14C9-ADCE-6512-78727AD7A12F}"/>
                </a:ext>
              </a:extLst>
            </p:cNvPr>
            <p:cNvCxnSpPr>
              <a:cxnSpLocks/>
            </p:cNvCxnSpPr>
            <p:nvPr/>
          </p:nvCxnSpPr>
          <p:spPr>
            <a:xfrm>
              <a:off x="12232115" y="9563100"/>
              <a:ext cx="533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2" name="Google Shape;787;p44">
              <a:extLst>
                <a:ext uri="{FF2B5EF4-FFF2-40B4-BE49-F238E27FC236}">
                  <a16:creationId xmlns:a16="http://schemas.microsoft.com/office/drawing/2014/main" id="{5D989877-62DD-06AA-69DC-92DF8F73AFC2}"/>
                </a:ext>
              </a:extLst>
            </p:cNvPr>
            <p:cNvSpPr txBox="1">
              <a:spLocks/>
            </p:cNvSpPr>
            <p:nvPr/>
          </p:nvSpPr>
          <p:spPr>
            <a:xfrm>
              <a:off x="11815031" y="7387734"/>
              <a:ext cx="6168169" cy="1717368"/>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a:buNone/>
              </a:pPr>
              <a:r>
                <a:rPr lang="en" sz="3200" b="1">
                  <a:latin typeface="Proxima Nova" panose="020B0604020202020204" charset="0"/>
                </a:rPr>
                <a:t>.</a:t>
              </a:r>
              <a:r>
                <a:rPr lang="en" sz="2400">
                  <a:latin typeface="Proxima Nova" panose="020B0604020202020204" charset="0"/>
                </a:rPr>
                <a:t> Claim ID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Provider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Operating Physician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Attending Physician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r>
                <a:rPr lang="en" sz="2400">
                  <a:latin typeface="Proxima Nova" panose="020B0604020202020204" charset="0"/>
                </a:rPr>
                <a:t> Diagnosis Code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 </a:t>
              </a:r>
              <a:r>
                <a:rPr lang="en" sz="2400">
                  <a:latin typeface="Proxima Nova" panose="020B0604020202020204" charset="0"/>
                </a:rPr>
                <a:t>Procedure Code </a:t>
              </a:r>
              <a:r>
                <a:rPr kumimoji="0" lang="en" sz="3200" b="1" i="0" u="none" strike="noStrike" kern="1200" cap="none" spc="0" normalizeH="0" baseline="0" noProof="0">
                  <a:ln>
                    <a:noFill/>
                  </a:ln>
                  <a:solidFill>
                    <a:prstClr val="black"/>
                  </a:solidFill>
                  <a:effectLst/>
                  <a:uLnTx/>
                  <a:uFillTx/>
                  <a:latin typeface="Proxima Nova" panose="020B0604020202020204" charset="0"/>
                  <a:ea typeface="+mn-ea"/>
                  <a:cs typeface="+mn-cs"/>
                </a:rPr>
                <a:t>.</a:t>
              </a:r>
              <a:endParaRPr lang="en-US" sz="2400">
                <a:latin typeface="Proxima Nova" panose="020B0604020202020204" charset="0"/>
              </a:endParaRPr>
            </a:p>
          </p:txBody>
        </p:sp>
      </p:grpSp>
      <p:sp>
        <p:nvSpPr>
          <p:cNvPr id="86" name="TextBox 11">
            <a:extLst>
              <a:ext uri="{FF2B5EF4-FFF2-40B4-BE49-F238E27FC236}">
                <a16:creationId xmlns:a16="http://schemas.microsoft.com/office/drawing/2014/main" id="{F07811C8-2748-9312-B009-C3701B61BACC}"/>
              </a:ext>
            </a:extLst>
          </p:cNvPr>
          <p:cNvSpPr txBox="1"/>
          <p:nvPr/>
        </p:nvSpPr>
        <p:spPr>
          <a:xfrm>
            <a:off x="5598684" y="9268637"/>
            <a:ext cx="7090631" cy="43088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 typeface="Arial" pitchFamily="34" charset="0"/>
              <a:buNone/>
              <a:tabLst/>
              <a:defRPr/>
            </a:pPr>
            <a:r>
              <a:rPr kumimoji="0" lang="en-US" sz="2800" b="1" i="0" u="none" strike="noStrike" kern="1200" cap="none" spc="0" normalizeH="0" baseline="0" noProof="0">
                <a:ln>
                  <a:noFill/>
                </a:ln>
                <a:solidFill>
                  <a:prstClr val="black">
                    <a:lumMod val="85000"/>
                    <a:lumOff val="15000"/>
                  </a:prstClr>
                </a:solidFill>
                <a:effectLst/>
                <a:uLnTx/>
                <a:uFillTx/>
                <a:latin typeface="Proxima Nova" panose="020B0604020202020204" charset="0"/>
                <a:ea typeface="+mn-ea"/>
                <a:cs typeface="+mn-cs"/>
              </a:rPr>
              <a:t>+ Provider ID + Potential Fraud (Y/N)</a:t>
            </a:r>
          </a:p>
        </p:txBody>
      </p:sp>
    </p:spTree>
    <p:extLst>
      <p:ext uri="{BB962C8B-B14F-4D97-AF65-F5344CB8AC3E}">
        <p14:creationId xmlns:p14="http://schemas.microsoft.com/office/powerpoint/2010/main" val="2853933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3271D-29F6-50D8-73A3-E1739CC8698C}"/>
            </a:ext>
          </a:extLst>
        </p:cNvPr>
        <p:cNvGrpSpPr/>
        <p:nvPr/>
      </p:nvGrpSpPr>
      <p:grpSpPr>
        <a:xfrm>
          <a:off x="0" y="0"/>
          <a:ext cx="0" cy="0"/>
          <a:chOff x="0" y="0"/>
          <a:chExt cx="0" cy="0"/>
        </a:xfrm>
      </p:grpSpPr>
      <p:sp>
        <p:nvSpPr>
          <p:cNvPr id="84" name="Google Shape;785;p44">
            <a:extLst>
              <a:ext uri="{FF2B5EF4-FFF2-40B4-BE49-F238E27FC236}">
                <a16:creationId xmlns:a16="http://schemas.microsoft.com/office/drawing/2014/main" id="{44579E23-BCEB-D178-BA7A-8DCA82C798F2}"/>
              </a:ext>
            </a:extLst>
          </p:cNvPr>
          <p:cNvSpPr txBox="1">
            <a:spLocks/>
          </p:cNvSpPr>
          <p:nvPr/>
        </p:nvSpPr>
        <p:spPr>
          <a:xfrm>
            <a:off x="0" y="186178"/>
            <a:ext cx="14097000" cy="1567839"/>
          </a:xfrm>
          <a:prstGeom prst="rect">
            <a:avLst/>
          </a:prstGeom>
          <a:solidFill>
            <a:srgbClr val="2D3541"/>
          </a:solidFill>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Font typeface="Arial" pitchFamily="34" charset="0"/>
              <a:buNone/>
            </a:pPr>
            <a:endParaRPr lang="en" sz="3600" b="1">
              <a:solidFill>
                <a:schemeClr val="bg1"/>
              </a:solidFill>
              <a:latin typeface="Proxima Nova" panose="020B0604020202020204" charset="0"/>
            </a:endParaRPr>
          </a:p>
        </p:txBody>
      </p:sp>
      <p:sp>
        <p:nvSpPr>
          <p:cNvPr id="16" name="TextBox 10">
            <a:extLst>
              <a:ext uri="{FF2B5EF4-FFF2-40B4-BE49-F238E27FC236}">
                <a16:creationId xmlns:a16="http://schemas.microsoft.com/office/drawing/2014/main" id="{03E7D80B-1D67-5164-9082-933D0D895338}"/>
              </a:ext>
            </a:extLst>
          </p:cNvPr>
          <p:cNvSpPr txBox="1"/>
          <p:nvPr/>
        </p:nvSpPr>
        <p:spPr>
          <a:xfrm>
            <a:off x="304800" y="702656"/>
            <a:ext cx="10037468" cy="942566"/>
          </a:xfrm>
          <a:prstGeom prst="rect">
            <a:avLst/>
          </a:prstGeom>
        </p:spPr>
        <p:txBody>
          <a:bodyPr wrap="square" lIns="0" tIns="0" rIns="0" bIns="0" rtlCol="0" anchor="t">
            <a:spAutoFit/>
          </a:bodyPr>
          <a:lstStyle/>
          <a:p>
            <a:pPr>
              <a:lnSpc>
                <a:spcPts val="6640"/>
              </a:lnSpc>
            </a:pPr>
            <a:r>
              <a:rPr lang="en-US" sz="8000">
                <a:solidFill>
                  <a:schemeClr val="bg1"/>
                </a:solidFill>
                <a:latin typeface="Bebas Neue"/>
              </a:rPr>
              <a:t>What data are we using?</a:t>
            </a:r>
          </a:p>
        </p:txBody>
      </p:sp>
      <p:sp>
        <p:nvSpPr>
          <p:cNvPr id="5" name="TextBox 12">
            <a:extLst>
              <a:ext uri="{FF2B5EF4-FFF2-40B4-BE49-F238E27FC236}">
                <a16:creationId xmlns:a16="http://schemas.microsoft.com/office/drawing/2014/main" id="{3C200190-458A-9BAF-1F5C-CC71EFF1B152}"/>
              </a:ext>
            </a:extLst>
          </p:cNvPr>
          <p:cNvSpPr txBox="1"/>
          <p:nvPr/>
        </p:nvSpPr>
        <p:spPr>
          <a:xfrm>
            <a:off x="381000" y="4000500"/>
            <a:ext cx="1569588" cy="3677930"/>
          </a:xfrm>
          <a:prstGeom prst="rect">
            <a:avLst/>
          </a:prstGeom>
        </p:spPr>
        <p:txBody>
          <a:bodyPr wrap="square" lIns="0" tIns="0" rIns="0" bIns="0" rtlCol="0" anchor="t">
            <a:spAutoFit/>
          </a:bodyPr>
          <a:lstStyle/>
          <a:p>
            <a:pPr algn="ctr"/>
            <a:r>
              <a:rPr lang="en-US" sz="23900">
                <a:solidFill>
                  <a:srgbClr val="2D3541"/>
                </a:solidFill>
                <a:latin typeface="Bebas Neue"/>
              </a:rPr>
              <a:t>#</a:t>
            </a:r>
          </a:p>
        </p:txBody>
      </p:sp>
      <p:sp>
        <p:nvSpPr>
          <p:cNvPr id="6" name="TextBox 12">
            <a:extLst>
              <a:ext uri="{FF2B5EF4-FFF2-40B4-BE49-F238E27FC236}">
                <a16:creationId xmlns:a16="http://schemas.microsoft.com/office/drawing/2014/main" id="{81CD2EBB-990B-1710-06A9-9A52C5B6ADFC}"/>
              </a:ext>
            </a:extLst>
          </p:cNvPr>
          <p:cNvSpPr txBox="1"/>
          <p:nvPr/>
        </p:nvSpPr>
        <p:spPr>
          <a:xfrm>
            <a:off x="362880" y="5372100"/>
            <a:ext cx="3779388" cy="692497"/>
          </a:xfrm>
          <a:prstGeom prst="rect">
            <a:avLst/>
          </a:prstGeom>
        </p:spPr>
        <p:txBody>
          <a:bodyPr wrap="square" lIns="0" tIns="0" rIns="0" bIns="0" rtlCol="0" anchor="t">
            <a:spAutoFit/>
          </a:bodyPr>
          <a:lstStyle/>
          <a:p>
            <a:pPr algn="ctr"/>
            <a:r>
              <a:rPr lang="en-US" sz="4500">
                <a:solidFill>
                  <a:srgbClr val="2D3541"/>
                </a:solidFill>
                <a:latin typeface="Bebas Neue"/>
              </a:rPr>
              <a:t>of</a:t>
            </a:r>
          </a:p>
        </p:txBody>
      </p:sp>
      <p:sp>
        <p:nvSpPr>
          <p:cNvPr id="7" name="TextBox 12">
            <a:extLst>
              <a:ext uri="{FF2B5EF4-FFF2-40B4-BE49-F238E27FC236}">
                <a16:creationId xmlns:a16="http://schemas.microsoft.com/office/drawing/2014/main" id="{C4525655-95E3-033B-EE88-B6D4FFD116AA}"/>
              </a:ext>
            </a:extLst>
          </p:cNvPr>
          <p:cNvSpPr txBox="1"/>
          <p:nvPr/>
        </p:nvSpPr>
        <p:spPr>
          <a:xfrm>
            <a:off x="3576838" y="3126017"/>
            <a:ext cx="4170487" cy="692497"/>
          </a:xfrm>
          <a:prstGeom prst="rect">
            <a:avLst/>
          </a:prstGeom>
        </p:spPr>
        <p:txBody>
          <a:bodyPr wrap="square" lIns="0" tIns="0" rIns="0" bIns="0" rtlCol="0" anchor="t">
            <a:spAutoFit/>
          </a:bodyPr>
          <a:lstStyle/>
          <a:p>
            <a:pPr algn="r"/>
            <a:r>
              <a:rPr lang="en-US" sz="4500">
                <a:solidFill>
                  <a:srgbClr val="2D3541"/>
                </a:solidFill>
                <a:latin typeface="Bebas Neue"/>
              </a:rPr>
              <a:t>BENEFECIARIES</a:t>
            </a:r>
          </a:p>
        </p:txBody>
      </p:sp>
      <p:sp>
        <p:nvSpPr>
          <p:cNvPr id="8" name="TextBox 12">
            <a:extLst>
              <a:ext uri="{FF2B5EF4-FFF2-40B4-BE49-F238E27FC236}">
                <a16:creationId xmlns:a16="http://schemas.microsoft.com/office/drawing/2014/main" id="{3B70646D-71D1-AAD1-97A0-716B7D5A75CA}"/>
              </a:ext>
            </a:extLst>
          </p:cNvPr>
          <p:cNvSpPr txBox="1"/>
          <p:nvPr/>
        </p:nvSpPr>
        <p:spPr>
          <a:xfrm>
            <a:off x="3570593" y="4623406"/>
            <a:ext cx="4170487" cy="692497"/>
          </a:xfrm>
          <a:prstGeom prst="rect">
            <a:avLst/>
          </a:prstGeom>
        </p:spPr>
        <p:txBody>
          <a:bodyPr wrap="square" lIns="0" tIns="0" rIns="0" bIns="0" rtlCol="0" anchor="t">
            <a:spAutoFit/>
          </a:bodyPr>
          <a:lstStyle/>
          <a:p>
            <a:pPr algn="r"/>
            <a:r>
              <a:rPr lang="en-US" sz="4500">
                <a:solidFill>
                  <a:srgbClr val="2D3541"/>
                </a:solidFill>
                <a:latin typeface="Bebas Neue"/>
              </a:rPr>
              <a:t>PROVIDERS</a:t>
            </a:r>
          </a:p>
        </p:txBody>
      </p:sp>
      <p:sp>
        <p:nvSpPr>
          <p:cNvPr id="9" name="TextBox 12">
            <a:extLst>
              <a:ext uri="{FF2B5EF4-FFF2-40B4-BE49-F238E27FC236}">
                <a16:creationId xmlns:a16="http://schemas.microsoft.com/office/drawing/2014/main" id="{BBA9AE19-A400-6915-4D1D-73ABE746E7F7}"/>
              </a:ext>
            </a:extLst>
          </p:cNvPr>
          <p:cNvSpPr txBox="1"/>
          <p:nvPr/>
        </p:nvSpPr>
        <p:spPr>
          <a:xfrm>
            <a:off x="3578066" y="6120795"/>
            <a:ext cx="4165522" cy="692497"/>
          </a:xfrm>
          <a:prstGeom prst="rect">
            <a:avLst/>
          </a:prstGeom>
        </p:spPr>
        <p:txBody>
          <a:bodyPr wrap="square" lIns="0" tIns="0" rIns="0" bIns="0" rtlCol="0" anchor="t">
            <a:spAutoFit/>
          </a:bodyPr>
          <a:lstStyle/>
          <a:p>
            <a:pPr algn="r"/>
            <a:r>
              <a:rPr lang="en-US" sz="4500">
                <a:solidFill>
                  <a:srgbClr val="2D3541"/>
                </a:solidFill>
                <a:latin typeface="Bebas Neue"/>
              </a:rPr>
              <a:t>ATTENDING PHYSICIANS</a:t>
            </a:r>
          </a:p>
        </p:txBody>
      </p:sp>
      <p:sp>
        <p:nvSpPr>
          <p:cNvPr id="10" name="TextBox 12">
            <a:extLst>
              <a:ext uri="{FF2B5EF4-FFF2-40B4-BE49-F238E27FC236}">
                <a16:creationId xmlns:a16="http://schemas.microsoft.com/office/drawing/2014/main" id="{E2DAEB62-E96A-58AC-9022-7079AE9D9D4B}"/>
              </a:ext>
            </a:extLst>
          </p:cNvPr>
          <p:cNvSpPr txBox="1"/>
          <p:nvPr/>
        </p:nvSpPr>
        <p:spPr>
          <a:xfrm>
            <a:off x="3574330" y="7618183"/>
            <a:ext cx="4170486" cy="692497"/>
          </a:xfrm>
          <a:prstGeom prst="rect">
            <a:avLst/>
          </a:prstGeom>
        </p:spPr>
        <p:txBody>
          <a:bodyPr wrap="square" lIns="0" tIns="0" rIns="0" bIns="0" rtlCol="0" anchor="t">
            <a:spAutoFit/>
          </a:bodyPr>
          <a:lstStyle/>
          <a:p>
            <a:pPr algn="r"/>
            <a:r>
              <a:rPr lang="en-US" sz="4500">
                <a:solidFill>
                  <a:srgbClr val="2D3541"/>
                </a:solidFill>
                <a:latin typeface="Bebas Neue"/>
              </a:rPr>
              <a:t>OPERATING PHYSICIANS</a:t>
            </a:r>
          </a:p>
        </p:txBody>
      </p:sp>
      <p:sp>
        <p:nvSpPr>
          <p:cNvPr id="14" name="Left Brace 13">
            <a:extLst>
              <a:ext uri="{FF2B5EF4-FFF2-40B4-BE49-F238E27FC236}">
                <a16:creationId xmlns:a16="http://schemas.microsoft.com/office/drawing/2014/main" id="{4D9EFDB5-AC34-346A-C636-D867CF187CE2}"/>
              </a:ext>
            </a:extLst>
          </p:cNvPr>
          <p:cNvSpPr/>
          <p:nvPr/>
        </p:nvSpPr>
        <p:spPr>
          <a:xfrm>
            <a:off x="3029880" y="2933700"/>
            <a:ext cx="381000" cy="5376980"/>
          </a:xfrm>
          <a:prstGeom prst="leftBrace">
            <a:avLst/>
          </a:prstGeom>
          <a:ln w="28575">
            <a:solidFill>
              <a:srgbClr val="2D354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2">
            <a:extLst>
              <a:ext uri="{FF2B5EF4-FFF2-40B4-BE49-F238E27FC236}">
                <a16:creationId xmlns:a16="http://schemas.microsoft.com/office/drawing/2014/main" id="{2D2D2E1D-B65D-F645-726E-3E93DF418BA4}"/>
              </a:ext>
            </a:extLst>
          </p:cNvPr>
          <p:cNvSpPr txBox="1"/>
          <p:nvPr/>
        </p:nvSpPr>
        <p:spPr>
          <a:xfrm>
            <a:off x="8478713" y="2869310"/>
            <a:ext cx="4170487" cy="1107996"/>
          </a:xfrm>
          <a:prstGeom prst="rect">
            <a:avLst/>
          </a:prstGeom>
        </p:spPr>
        <p:txBody>
          <a:bodyPr wrap="square" lIns="0" tIns="0" rIns="0" bIns="0" rtlCol="0" anchor="t">
            <a:spAutoFit/>
          </a:bodyPr>
          <a:lstStyle/>
          <a:p>
            <a:r>
              <a:rPr lang="en-US" sz="7200">
                <a:solidFill>
                  <a:srgbClr val="48BAC3"/>
                </a:solidFill>
                <a:latin typeface="Bebas Neue"/>
              </a:rPr>
              <a:t>71,030</a:t>
            </a:r>
          </a:p>
        </p:txBody>
      </p:sp>
      <p:sp>
        <p:nvSpPr>
          <p:cNvPr id="21" name="TextBox 12">
            <a:extLst>
              <a:ext uri="{FF2B5EF4-FFF2-40B4-BE49-F238E27FC236}">
                <a16:creationId xmlns:a16="http://schemas.microsoft.com/office/drawing/2014/main" id="{5FCFAA38-5EA8-8451-F0B6-23A925F048DF}"/>
              </a:ext>
            </a:extLst>
          </p:cNvPr>
          <p:cNvSpPr txBox="1"/>
          <p:nvPr/>
        </p:nvSpPr>
        <p:spPr>
          <a:xfrm>
            <a:off x="8478713" y="4415656"/>
            <a:ext cx="4170487" cy="1107996"/>
          </a:xfrm>
          <a:prstGeom prst="rect">
            <a:avLst/>
          </a:prstGeom>
        </p:spPr>
        <p:txBody>
          <a:bodyPr wrap="square" lIns="0" tIns="0" rIns="0" bIns="0" rtlCol="0" anchor="t">
            <a:spAutoFit/>
          </a:bodyPr>
          <a:lstStyle/>
          <a:p>
            <a:r>
              <a:rPr lang="en-US" sz="7200">
                <a:solidFill>
                  <a:srgbClr val="48BAC3"/>
                </a:solidFill>
                <a:latin typeface="Bebas Neue"/>
              </a:rPr>
              <a:t>4,852</a:t>
            </a:r>
          </a:p>
        </p:txBody>
      </p:sp>
      <p:sp>
        <p:nvSpPr>
          <p:cNvPr id="24" name="TextBox 12">
            <a:extLst>
              <a:ext uri="{FF2B5EF4-FFF2-40B4-BE49-F238E27FC236}">
                <a16:creationId xmlns:a16="http://schemas.microsoft.com/office/drawing/2014/main" id="{E2DE2D43-629C-851E-757A-B06AACEF90CD}"/>
              </a:ext>
            </a:extLst>
          </p:cNvPr>
          <p:cNvSpPr txBox="1"/>
          <p:nvPr/>
        </p:nvSpPr>
        <p:spPr>
          <a:xfrm>
            <a:off x="8476204" y="5913045"/>
            <a:ext cx="4165522" cy="1107996"/>
          </a:xfrm>
          <a:prstGeom prst="rect">
            <a:avLst/>
          </a:prstGeom>
        </p:spPr>
        <p:txBody>
          <a:bodyPr wrap="square" lIns="0" tIns="0" rIns="0" bIns="0" rtlCol="0" anchor="t">
            <a:spAutoFit/>
          </a:bodyPr>
          <a:lstStyle/>
          <a:p>
            <a:r>
              <a:rPr lang="en-US" sz="7200">
                <a:solidFill>
                  <a:srgbClr val="48BAC3"/>
                </a:solidFill>
                <a:latin typeface="Bebas Neue"/>
              </a:rPr>
              <a:t>36,461</a:t>
            </a:r>
          </a:p>
        </p:txBody>
      </p:sp>
      <p:sp>
        <p:nvSpPr>
          <p:cNvPr id="25" name="TextBox 12">
            <a:extLst>
              <a:ext uri="{FF2B5EF4-FFF2-40B4-BE49-F238E27FC236}">
                <a16:creationId xmlns:a16="http://schemas.microsoft.com/office/drawing/2014/main" id="{9FFD30A9-C1DE-587A-E19B-D0BC453457EA}"/>
              </a:ext>
            </a:extLst>
          </p:cNvPr>
          <p:cNvSpPr txBox="1"/>
          <p:nvPr/>
        </p:nvSpPr>
        <p:spPr>
          <a:xfrm>
            <a:off x="8471240" y="7410434"/>
            <a:ext cx="4170486" cy="1107996"/>
          </a:xfrm>
          <a:prstGeom prst="rect">
            <a:avLst/>
          </a:prstGeom>
        </p:spPr>
        <p:txBody>
          <a:bodyPr wrap="square" lIns="0" tIns="0" rIns="0" bIns="0" rtlCol="0" anchor="t">
            <a:spAutoFit/>
          </a:bodyPr>
          <a:lstStyle/>
          <a:p>
            <a:r>
              <a:rPr lang="en-US" sz="7200">
                <a:solidFill>
                  <a:srgbClr val="48BAC3"/>
                </a:solidFill>
                <a:latin typeface="Bebas Neue"/>
              </a:rPr>
              <a:t>35,313</a:t>
            </a:r>
          </a:p>
        </p:txBody>
      </p:sp>
      <p:pic>
        <p:nvPicPr>
          <p:cNvPr id="27" name="Picture 26" descr="Doctor with patient">
            <a:extLst>
              <a:ext uri="{FF2B5EF4-FFF2-40B4-BE49-F238E27FC236}">
                <a16:creationId xmlns:a16="http://schemas.microsoft.com/office/drawing/2014/main" id="{7E240773-8104-79A8-6961-4368F20EC41F}"/>
              </a:ext>
            </a:extLst>
          </p:cNvPr>
          <p:cNvPicPr>
            <a:picLocks noChangeAspect="1"/>
          </p:cNvPicPr>
          <p:nvPr/>
        </p:nvPicPr>
        <p:blipFill rotWithShape="1">
          <a:blip r:embed="rId2">
            <a:extLst>
              <a:ext uri="{28A0092B-C50C-407E-A947-70E740481C1C}">
                <a14:useLocalDpi xmlns:a14="http://schemas.microsoft.com/office/drawing/2010/main" val="0"/>
              </a:ext>
            </a:extLst>
          </a:blip>
          <a:srcRect l="25803" r="30740"/>
          <a:stretch/>
        </p:blipFill>
        <p:spPr>
          <a:xfrm>
            <a:off x="11582400" y="0"/>
            <a:ext cx="6705600" cy="10287000"/>
          </a:xfrm>
          <a:prstGeom prst="rect">
            <a:avLst/>
          </a:prstGeom>
        </p:spPr>
      </p:pic>
    </p:spTree>
    <p:extLst>
      <p:ext uri="{BB962C8B-B14F-4D97-AF65-F5344CB8AC3E}">
        <p14:creationId xmlns:p14="http://schemas.microsoft.com/office/powerpoint/2010/main" val="1426114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D3541"/>
        </a:solidFill>
        <a:effectLst/>
      </p:bgPr>
    </p:bg>
    <p:spTree>
      <p:nvGrpSpPr>
        <p:cNvPr id="1" name="">
          <a:extLst>
            <a:ext uri="{FF2B5EF4-FFF2-40B4-BE49-F238E27FC236}">
              <a16:creationId xmlns:a16="http://schemas.microsoft.com/office/drawing/2014/main" id="{F3506F4C-2C0B-0A02-C630-0834226E5FC7}"/>
            </a:ext>
          </a:extLst>
        </p:cNvPr>
        <p:cNvGrpSpPr/>
        <p:nvPr/>
      </p:nvGrpSpPr>
      <p:grpSpPr>
        <a:xfrm>
          <a:off x="0" y="0"/>
          <a:ext cx="0" cy="0"/>
          <a:chOff x="0" y="0"/>
          <a:chExt cx="0" cy="0"/>
        </a:xfrm>
      </p:grpSpPr>
      <p:pic>
        <p:nvPicPr>
          <p:cNvPr id="23" name="Picture 22" descr="Stock market trading screen">
            <a:extLst>
              <a:ext uri="{FF2B5EF4-FFF2-40B4-BE49-F238E27FC236}">
                <a16:creationId xmlns:a16="http://schemas.microsoft.com/office/drawing/2014/main" id="{E3930606-2191-427D-5710-28609C97B916}"/>
              </a:ext>
            </a:extLst>
          </p:cNvPr>
          <p:cNvPicPr>
            <a:picLocks noChangeAspect="1"/>
          </p:cNvPicPr>
          <p:nvPr/>
        </p:nvPicPr>
        <p:blipFill>
          <a:blip r:embed="rId2" cstate="print">
            <a:alphaModFix amt="5000"/>
            <a:extLst>
              <a:ext uri="{28A0092B-C50C-407E-A947-70E740481C1C}">
                <a14:useLocalDpi xmlns:a14="http://schemas.microsoft.com/office/drawing/2010/main" val="0"/>
              </a:ext>
            </a:extLst>
          </a:blip>
          <a:stretch>
            <a:fillRect/>
          </a:stretch>
        </p:blipFill>
        <p:spPr>
          <a:xfrm>
            <a:off x="4953000" y="0"/>
            <a:ext cx="13335000" cy="10287000"/>
          </a:xfrm>
          <a:prstGeom prst="rect">
            <a:avLst/>
          </a:prstGeom>
        </p:spPr>
      </p:pic>
      <p:grpSp>
        <p:nvGrpSpPr>
          <p:cNvPr id="25" name="Group 2">
            <a:extLst>
              <a:ext uri="{FF2B5EF4-FFF2-40B4-BE49-F238E27FC236}">
                <a16:creationId xmlns:a16="http://schemas.microsoft.com/office/drawing/2014/main" id="{063B1D61-3490-309D-1993-09E3DDB68421}"/>
              </a:ext>
            </a:extLst>
          </p:cNvPr>
          <p:cNvGrpSpPr/>
          <p:nvPr/>
        </p:nvGrpSpPr>
        <p:grpSpPr>
          <a:xfrm>
            <a:off x="0" y="516066"/>
            <a:ext cx="17754600" cy="2038113"/>
            <a:chOff x="0" y="0"/>
            <a:chExt cx="4877324" cy="1557312"/>
          </a:xfrm>
          <a:solidFill>
            <a:schemeClr val="tx1">
              <a:lumMod val="50000"/>
              <a:lumOff val="50000"/>
            </a:schemeClr>
          </a:solidFill>
        </p:grpSpPr>
        <p:sp>
          <p:nvSpPr>
            <p:cNvPr id="26" name="Freeform 3">
              <a:extLst>
                <a:ext uri="{FF2B5EF4-FFF2-40B4-BE49-F238E27FC236}">
                  <a16:creationId xmlns:a16="http://schemas.microsoft.com/office/drawing/2014/main" id="{C73C8867-E333-F74F-846F-51D0AB9C458F}"/>
                </a:ext>
              </a:extLst>
            </p:cNvPr>
            <p:cNvSpPr/>
            <p:nvPr/>
          </p:nvSpPr>
          <p:spPr>
            <a:xfrm>
              <a:off x="0" y="0"/>
              <a:ext cx="4877324" cy="1557312"/>
            </a:xfrm>
            <a:custGeom>
              <a:avLst/>
              <a:gdLst/>
              <a:ahLst/>
              <a:cxnLst/>
              <a:rect l="l" t="t" r="r" b="b"/>
              <a:pathLst>
                <a:path w="4877324" h="1557312">
                  <a:moveTo>
                    <a:pt x="0" y="0"/>
                  </a:moveTo>
                  <a:lnTo>
                    <a:pt x="4877324" y="0"/>
                  </a:lnTo>
                  <a:lnTo>
                    <a:pt x="4877324" y="1557312"/>
                  </a:lnTo>
                  <a:lnTo>
                    <a:pt x="0" y="1557312"/>
                  </a:lnTo>
                  <a:close/>
                </a:path>
              </a:pathLst>
            </a:custGeom>
            <a:grpFill/>
          </p:spPr>
          <p:txBody>
            <a:bodyPr/>
            <a:lstStyle/>
            <a:p>
              <a:endParaRPr lang="en-US"/>
            </a:p>
          </p:txBody>
        </p:sp>
        <p:sp>
          <p:nvSpPr>
            <p:cNvPr id="27" name="TextBox 4">
              <a:extLst>
                <a:ext uri="{FF2B5EF4-FFF2-40B4-BE49-F238E27FC236}">
                  <a16:creationId xmlns:a16="http://schemas.microsoft.com/office/drawing/2014/main" id="{B45752E5-B571-4415-D287-C72A61D63391}"/>
                </a:ext>
              </a:extLst>
            </p:cNvPr>
            <p:cNvSpPr txBox="1"/>
            <p:nvPr/>
          </p:nvSpPr>
          <p:spPr>
            <a:xfrm>
              <a:off x="0" y="-38100"/>
              <a:ext cx="4877324" cy="1595412"/>
            </a:xfrm>
            <a:prstGeom prst="rect">
              <a:avLst/>
            </a:prstGeom>
            <a:grpFill/>
          </p:spPr>
          <p:txBody>
            <a:bodyPr lIns="50800" tIns="50800" rIns="50800" bIns="50800" rtlCol="0" anchor="ctr"/>
            <a:lstStyle/>
            <a:p>
              <a:pPr algn="ctr">
                <a:lnSpc>
                  <a:spcPts val="2659"/>
                </a:lnSpc>
              </a:pPr>
              <a:endParaRPr/>
            </a:p>
          </p:txBody>
        </p:sp>
      </p:grpSp>
      <p:sp>
        <p:nvSpPr>
          <p:cNvPr id="18" name="TextBox 18">
            <a:extLst>
              <a:ext uri="{FF2B5EF4-FFF2-40B4-BE49-F238E27FC236}">
                <a16:creationId xmlns:a16="http://schemas.microsoft.com/office/drawing/2014/main" id="{CE28ADAB-20CF-0A5B-1193-6EA7CE664F0E}"/>
              </a:ext>
            </a:extLst>
          </p:cNvPr>
          <p:cNvSpPr txBox="1"/>
          <p:nvPr/>
        </p:nvSpPr>
        <p:spPr>
          <a:xfrm>
            <a:off x="402548" y="986595"/>
            <a:ext cx="11963400" cy="1275349"/>
          </a:xfrm>
          <a:prstGeom prst="rect">
            <a:avLst/>
          </a:prstGeom>
        </p:spPr>
        <p:txBody>
          <a:bodyPr wrap="square" lIns="0" tIns="0" rIns="0" bIns="0" rtlCol="0" anchor="t">
            <a:spAutoFit/>
          </a:bodyPr>
          <a:lstStyle/>
          <a:p>
            <a:pPr>
              <a:lnSpc>
                <a:spcPts val="9911"/>
              </a:lnSpc>
            </a:pPr>
            <a:r>
              <a:rPr lang="en-US" sz="8400">
                <a:solidFill>
                  <a:srgbClr val="F7FDFE"/>
                </a:solidFill>
                <a:latin typeface="Bebas Neue"/>
              </a:rPr>
              <a:t>What is the traditional method?</a:t>
            </a:r>
          </a:p>
        </p:txBody>
      </p:sp>
      <p:sp>
        <p:nvSpPr>
          <p:cNvPr id="28" name="TextBox 27">
            <a:extLst>
              <a:ext uri="{FF2B5EF4-FFF2-40B4-BE49-F238E27FC236}">
                <a16:creationId xmlns:a16="http://schemas.microsoft.com/office/drawing/2014/main" id="{01098A54-6A23-219C-A2E3-3B761BB4FB3C}"/>
              </a:ext>
            </a:extLst>
          </p:cNvPr>
          <p:cNvSpPr txBox="1"/>
          <p:nvPr/>
        </p:nvSpPr>
        <p:spPr>
          <a:xfrm>
            <a:off x="228600" y="2755000"/>
            <a:ext cx="16233413" cy="461665"/>
          </a:xfrm>
          <a:prstGeom prst="rect">
            <a:avLst/>
          </a:prstGeom>
          <a:noFill/>
        </p:spPr>
        <p:txBody>
          <a:bodyPr wrap="square">
            <a:spAutoFit/>
          </a:bodyPr>
          <a:lstStyle/>
          <a:p>
            <a:r>
              <a:rPr lang="en-US" sz="2400">
                <a:solidFill>
                  <a:schemeClr val="bg1"/>
                </a:solidFill>
                <a:latin typeface="Proxima Nova" panose="020B0604020202020204" charset="0"/>
              </a:rPr>
              <a:t>1. Run classification models with the dataset having Potential Fraud / Not as the output variable</a:t>
            </a:r>
          </a:p>
        </p:txBody>
      </p:sp>
      <p:sp>
        <p:nvSpPr>
          <p:cNvPr id="29" name="TextBox 28">
            <a:extLst>
              <a:ext uri="{FF2B5EF4-FFF2-40B4-BE49-F238E27FC236}">
                <a16:creationId xmlns:a16="http://schemas.microsoft.com/office/drawing/2014/main" id="{422AC8CC-CECC-673D-77A1-67E9305584BA}"/>
              </a:ext>
            </a:extLst>
          </p:cNvPr>
          <p:cNvSpPr txBox="1"/>
          <p:nvPr/>
        </p:nvSpPr>
        <p:spPr>
          <a:xfrm>
            <a:off x="228600" y="3248539"/>
            <a:ext cx="18178695" cy="461665"/>
          </a:xfrm>
          <a:prstGeom prst="rect">
            <a:avLst/>
          </a:prstGeom>
          <a:noFill/>
        </p:spPr>
        <p:txBody>
          <a:bodyPr wrap="square">
            <a:spAutoFit/>
          </a:bodyPr>
          <a:lstStyle/>
          <a:p>
            <a:r>
              <a:rPr lang="en-US" sz="2400">
                <a:solidFill>
                  <a:schemeClr val="bg1"/>
                </a:solidFill>
                <a:latin typeface="Proxima Nova" panose="020B0604020202020204" charset="0"/>
              </a:rPr>
              <a:t>2. Select important features, perform feature engineering to improve accuracy by reducing overfitting possibilities </a:t>
            </a:r>
          </a:p>
        </p:txBody>
      </p:sp>
      <p:sp>
        <p:nvSpPr>
          <p:cNvPr id="39" name="TextBox 38">
            <a:extLst>
              <a:ext uri="{FF2B5EF4-FFF2-40B4-BE49-F238E27FC236}">
                <a16:creationId xmlns:a16="http://schemas.microsoft.com/office/drawing/2014/main" id="{A571A188-5390-B2D3-63E8-F7CC230ED48A}"/>
              </a:ext>
            </a:extLst>
          </p:cNvPr>
          <p:cNvSpPr txBox="1"/>
          <p:nvPr/>
        </p:nvSpPr>
        <p:spPr>
          <a:xfrm>
            <a:off x="203328" y="3996035"/>
            <a:ext cx="17856072" cy="461665"/>
          </a:xfrm>
          <a:prstGeom prst="rect">
            <a:avLst/>
          </a:prstGeom>
          <a:noFill/>
        </p:spPr>
        <p:txBody>
          <a:bodyPr wrap="square" lIns="91440" tIns="45720" rIns="91440" bIns="45720" anchor="t">
            <a:spAutoFit/>
          </a:bodyPr>
          <a:lstStyle/>
          <a:p>
            <a:r>
              <a:rPr lang="en-US" sz="2400" b="1">
                <a:solidFill>
                  <a:schemeClr val="bg1"/>
                </a:solidFill>
                <a:latin typeface="Proxima Nova"/>
              </a:rPr>
              <a:t>After using Random Forest and XG Boost methods, we found that the </a:t>
            </a:r>
            <a:r>
              <a:rPr lang="en-US" sz="2400" b="1">
                <a:solidFill>
                  <a:srgbClr val="48BAC3"/>
                </a:solidFill>
                <a:latin typeface="Proxima Nova"/>
              </a:rPr>
              <a:t>XG Boost model gave higher accuracy of about 71%</a:t>
            </a:r>
          </a:p>
        </p:txBody>
      </p:sp>
      <p:pic>
        <p:nvPicPr>
          <p:cNvPr id="40" name="Picture 39" descr="A graph with blue squares&#10;&#10;Description automatically generated">
            <a:extLst>
              <a:ext uri="{FF2B5EF4-FFF2-40B4-BE49-F238E27FC236}">
                <a16:creationId xmlns:a16="http://schemas.microsoft.com/office/drawing/2014/main" id="{72CA9D16-F4CA-7222-E088-C9CD2E274B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4608565"/>
            <a:ext cx="9669299" cy="5259249"/>
          </a:xfrm>
          <a:prstGeom prst="rect">
            <a:avLst/>
          </a:prstGeom>
        </p:spPr>
      </p:pic>
      <p:cxnSp>
        <p:nvCxnSpPr>
          <p:cNvPr id="42" name="Straight Connector 41">
            <a:extLst>
              <a:ext uri="{FF2B5EF4-FFF2-40B4-BE49-F238E27FC236}">
                <a16:creationId xmlns:a16="http://schemas.microsoft.com/office/drawing/2014/main" id="{9BAE5657-334F-8041-7467-BC5FD1068334}"/>
              </a:ext>
            </a:extLst>
          </p:cNvPr>
          <p:cNvCxnSpPr/>
          <p:nvPr/>
        </p:nvCxnSpPr>
        <p:spPr>
          <a:xfrm>
            <a:off x="76200" y="3848100"/>
            <a:ext cx="178817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18">
            <a:extLst>
              <a:ext uri="{FF2B5EF4-FFF2-40B4-BE49-F238E27FC236}">
                <a16:creationId xmlns:a16="http://schemas.microsoft.com/office/drawing/2014/main" id="{996F4D6C-9E55-5E36-3E0A-26538D9610C8}"/>
              </a:ext>
            </a:extLst>
          </p:cNvPr>
          <p:cNvSpPr txBox="1"/>
          <p:nvPr/>
        </p:nvSpPr>
        <p:spPr>
          <a:xfrm>
            <a:off x="10762449" y="4620383"/>
            <a:ext cx="6323959" cy="3385542"/>
          </a:xfrm>
          <a:prstGeom prst="rect">
            <a:avLst/>
          </a:prstGeom>
        </p:spPr>
        <p:txBody>
          <a:bodyPr wrap="square" lIns="0" tIns="0" rIns="0" bIns="0" rtlCol="0" anchor="t">
            <a:spAutoFit/>
          </a:bodyPr>
          <a:lstStyle/>
          <a:p>
            <a:pPr algn="ctr"/>
            <a:r>
              <a:rPr lang="en-US" sz="4400">
                <a:solidFill>
                  <a:srgbClr val="F7FDFE"/>
                </a:solidFill>
                <a:latin typeface="Bebas Neue"/>
              </a:rPr>
              <a:t>Top 5 features involve beneficiary demographics and claim specific characteristics rather than provider characteristics</a:t>
            </a:r>
          </a:p>
        </p:txBody>
      </p:sp>
      <p:sp>
        <p:nvSpPr>
          <p:cNvPr id="4" name="Google Shape;787;p44">
            <a:extLst>
              <a:ext uri="{FF2B5EF4-FFF2-40B4-BE49-F238E27FC236}">
                <a16:creationId xmlns:a16="http://schemas.microsoft.com/office/drawing/2014/main" id="{E6E7E930-C132-0AB8-5763-0BB486D249A5}"/>
              </a:ext>
            </a:extLst>
          </p:cNvPr>
          <p:cNvSpPr txBox="1">
            <a:spLocks/>
          </p:cNvSpPr>
          <p:nvPr/>
        </p:nvSpPr>
        <p:spPr>
          <a:xfrm>
            <a:off x="9897899" y="7911363"/>
            <a:ext cx="7768160" cy="211913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ctr">
              <a:buNone/>
            </a:pPr>
            <a:r>
              <a:rPr lang="en" sz="3200" b="1">
                <a:solidFill>
                  <a:srgbClr val="48BAC3"/>
                </a:solidFill>
                <a:latin typeface="Proxima Nova" panose="020B0604020202020204" charset="0"/>
              </a:rPr>
              <a:t>Since we are trying to look at “PROVIDER FRAUD” – we need to account for the network characteristics in healthcare system</a:t>
            </a:r>
            <a:endParaRPr lang="en-US" sz="2400">
              <a:solidFill>
                <a:srgbClr val="48BAC3"/>
              </a:solidFill>
              <a:latin typeface="Proxima Nova" panose="020B0604020202020204" charset="0"/>
            </a:endParaRPr>
          </a:p>
        </p:txBody>
      </p:sp>
    </p:spTree>
    <p:extLst>
      <p:ext uri="{BB962C8B-B14F-4D97-AF65-F5344CB8AC3E}">
        <p14:creationId xmlns:p14="http://schemas.microsoft.com/office/powerpoint/2010/main" val="1062393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83665770-85d7-4763-9a1f-a7c3191f551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2925B3D3C269B47AEE1762823453D17" ma:contentTypeVersion="8" ma:contentTypeDescription="Create a new document." ma:contentTypeScope="" ma:versionID="c0f8ed96dd281f2b12ad521503adec19">
  <xsd:schema xmlns:xsd="http://www.w3.org/2001/XMLSchema" xmlns:xs="http://www.w3.org/2001/XMLSchema" xmlns:p="http://schemas.microsoft.com/office/2006/metadata/properties" xmlns:ns3="83665770-85d7-4763-9a1f-a7c3191f5513" xmlns:ns4="e3297678-b653-4b5f-a3ef-cfa8e61f01bf" targetNamespace="http://schemas.microsoft.com/office/2006/metadata/properties" ma:root="true" ma:fieldsID="8081f444331966754776c38f40c828e2" ns3:_="" ns4:_="">
    <xsd:import namespace="83665770-85d7-4763-9a1f-a7c3191f5513"/>
    <xsd:import namespace="e3297678-b653-4b5f-a3ef-cfa8e61f01bf"/>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665770-85d7-4763-9a1f-a7c3191f55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297678-b653-4b5f-a3ef-cfa8e61f01b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ED23F4-FD8E-40A2-9E0F-2515B4803524}">
  <ds:schemaRefs>
    <ds:schemaRef ds:uri="83665770-85d7-4763-9a1f-a7c3191f5513"/>
    <ds:schemaRef ds:uri="e3297678-b653-4b5f-a3ef-cfa8e61f01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9EC2CBE-40FE-4F4B-8E77-936A0AB475FA}">
  <ds:schemaRefs>
    <ds:schemaRef ds:uri="83665770-85d7-4763-9a1f-a7c3191f5513"/>
    <ds:schemaRef ds:uri="e3297678-b653-4b5f-a3ef-cfa8e61f01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6AF4146-05EE-45E3-9472-06E0F0458FF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20</Slides>
  <Notes>5</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DETECTING HEALTHCARE FRAUD</dc:title>
  <cp:revision>17</cp:revision>
  <dcterms:created xsi:type="dcterms:W3CDTF">2006-08-16T00:00:00Z</dcterms:created>
  <dcterms:modified xsi:type="dcterms:W3CDTF">2024-02-23T21:25:24Z</dcterms:modified>
  <dc:identifier>DAF9cxuImY0</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0x010100E2925B3D3C269B47AEE1762823453D17</vt:lpwstr>
  </property>
</Properties>
</file>